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25.fntdata" ContentType="application/x-fontdata"/>
  <Override PartName="/ppt/fonts/font26.fntdata" ContentType="application/x-fontdata"/>
  <Override PartName="/ppt/fonts/font27.fntdata" ContentType="application/x-fontdata"/>
  <Override PartName="/ppt/fonts/font28.fntdata" ContentType="application/x-fontdata"/>
  <Override PartName="/ppt/fonts/font29.fntdata" ContentType="application/x-fontdata"/>
  <Override PartName="/ppt/fonts/font3.fntdata" ContentType="application/x-fontdata"/>
  <Override PartName="/ppt/fonts/font30.fntdata" ContentType="application/x-fontdata"/>
  <Override PartName="/ppt/fonts/font31.fntdata" ContentType="application/x-fontdata"/>
  <Override PartName="/ppt/fonts/font32.fntdata" ContentType="application/x-fontdata"/>
  <Override PartName="/ppt/fonts/font33.fntdata" ContentType="application/x-fontdata"/>
  <Override PartName="/ppt/fonts/font34.fntdata" ContentType="application/x-fontdata"/>
  <Override PartName="/ppt/fonts/font35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3"/>
    <p:sldMasterId id="2147483672" r:id="rId4"/>
    <p:sldMasterId id="2147483677" r:id="rId5"/>
    <p:sldMasterId id="2147483680" r:id="rId6"/>
    <p:sldMasterId id="2147483694" r:id="rId7"/>
    <p:sldMasterId id="2147483707" r:id="rId8"/>
    <p:sldMasterId id="2147483718" r:id="rId9"/>
    <p:sldMasterId id="2147483722" r:id="rId10"/>
    <p:sldMasterId id="2147483729" r:id="rId11"/>
    <p:sldMasterId id="2147483741" r:id="rId12"/>
    <p:sldMasterId id="2147483754" r:id="rId13"/>
  </p:sldMasterIdLst>
  <p:notesMasterIdLst>
    <p:notesMasterId r:id="rId15"/>
  </p:notesMasterIdLst>
  <p:handoutMasterIdLst>
    <p:handoutMasterId r:id="rId110"/>
  </p:handoutMasterIdLst>
  <p:sldIdLst>
    <p:sldId id="258" r:id="rId14"/>
    <p:sldId id="4820" r:id="rId16"/>
    <p:sldId id="4626" r:id="rId17"/>
    <p:sldId id="4767" r:id="rId18"/>
    <p:sldId id="4749" r:id="rId19"/>
    <p:sldId id="4629" r:id="rId20"/>
    <p:sldId id="4630" r:id="rId21"/>
    <p:sldId id="4631" r:id="rId22"/>
    <p:sldId id="4632" r:id="rId23"/>
    <p:sldId id="4768" r:id="rId24"/>
    <p:sldId id="4633" r:id="rId25"/>
    <p:sldId id="4634" r:id="rId26"/>
    <p:sldId id="4635" r:id="rId27"/>
    <p:sldId id="4637" r:id="rId28"/>
    <p:sldId id="4639" r:id="rId29"/>
    <p:sldId id="4640" r:id="rId30"/>
    <p:sldId id="4641" r:id="rId31"/>
    <p:sldId id="4642" r:id="rId32"/>
    <p:sldId id="4643" r:id="rId33"/>
    <p:sldId id="4644" r:id="rId34"/>
    <p:sldId id="4645" r:id="rId35"/>
    <p:sldId id="4646" r:id="rId36"/>
    <p:sldId id="4647" r:id="rId37"/>
    <p:sldId id="4713" r:id="rId38"/>
    <p:sldId id="4652" r:id="rId39"/>
    <p:sldId id="4653" r:id="rId40"/>
    <p:sldId id="4654" r:id="rId41"/>
    <p:sldId id="4655" r:id="rId42"/>
    <p:sldId id="4656" r:id="rId43"/>
    <p:sldId id="4657" r:id="rId44"/>
    <p:sldId id="4658" r:id="rId45"/>
    <p:sldId id="4659" r:id="rId46"/>
    <p:sldId id="4821" r:id="rId47"/>
    <p:sldId id="4219" r:id="rId48"/>
    <p:sldId id="4668" r:id="rId49"/>
    <p:sldId id="4725" r:id="rId50"/>
    <p:sldId id="4670" r:id="rId51"/>
    <p:sldId id="4774" r:id="rId52"/>
    <p:sldId id="4672" r:id="rId53"/>
    <p:sldId id="4673" r:id="rId54"/>
    <p:sldId id="4733" r:id="rId55"/>
    <p:sldId id="4711" r:id="rId56"/>
    <p:sldId id="4674" r:id="rId57"/>
    <p:sldId id="4744" r:id="rId58"/>
    <p:sldId id="4775" r:id="rId59"/>
    <p:sldId id="4680" r:id="rId60"/>
    <p:sldId id="4681" r:id="rId61"/>
    <p:sldId id="4683" r:id="rId62"/>
    <p:sldId id="4685" r:id="rId63"/>
    <p:sldId id="4687" r:id="rId64"/>
    <p:sldId id="4688" r:id="rId65"/>
    <p:sldId id="4714" r:id="rId66"/>
    <p:sldId id="4715" r:id="rId67"/>
    <p:sldId id="4716" r:id="rId68"/>
    <p:sldId id="4717" r:id="rId69"/>
    <p:sldId id="4718" r:id="rId70"/>
    <p:sldId id="4696" r:id="rId71"/>
    <p:sldId id="4697" r:id="rId72"/>
    <p:sldId id="4719" r:id="rId73"/>
    <p:sldId id="4694" r:id="rId74"/>
    <p:sldId id="4771" r:id="rId75"/>
    <p:sldId id="4776" r:id="rId76"/>
    <p:sldId id="4763" r:id="rId77"/>
    <p:sldId id="4728" r:id="rId78"/>
    <p:sldId id="4770" r:id="rId79"/>
    <p:sldId id="4777" r:id="rId80"/>
    <p:sldId id="4741" r:id="rId81"/>
    <p:sldId id="4769" r:id="rId82"/>
    <p:sldId id="4743" r:id="rId83"/>
    <p:sldId id="4746" r:id="rId84"/>
    <p:sldId id="4738" r:id="rId85"/>
    <p:sldId id="4739" r:id="rId86"/>
    <p:sldId id="4740" r:id="rId87"/>
    <p:sldId id="4778" r:id="rId88"/>
    <p:sldId id="4734" r:id="rId89"/>
    <p:sldId id="4702" r:id="rId90"/>
    <p:sldId id="4779" r:id="rId91"/>
    <p:sldId id="4751" r:id="rId92"/>
    <p:sldId id="4752" r:id="rId93"/>
    <p:sldId id="4753" r:id="rId94"/>
    <p:sldId id="4754" r:id="rId95"/>
    <p:sldId id="4755" r:id="rId96"/>
    <p:sldId id="4757" r:id="rId97"/>
    <p:sldId id="4756" r:id="rId98"/>
    <p:sldId id="4758" r:id="rId99"/>
    <p:sldId id="4759" r:id="rId100"/>
    <p:sldId id="4760" r:id="rId101"/>
    <p:sldId id="4772" r:id="rId102"/>
    <p:sldId id="4761" r:id="rId103"/>
    <p:sldId id="4762" r:id="rId104"/>
    <p:sldId id="4764" r:id="rId105"/>
    <p:sldId id="4766" r:id="rId106"/>
    <p:sldId id="4765" r:id="rId107"/>
    <p:sldId id="2178" r:id="rId108"/>
    <p:sldId id="4883" r:id="rId109"/>
  </p:sldIdLst>
  <p:sldSz cx="12192000" cy="6858000"/>
  <p:notesSz cx="6797675" cy="9928225"/>
  <p:embeddedFontLst>
    <p:embeddedFont>
      <p:font typeface="微软雅黑" panose="020B0503020204020204" pitchFamily="34" charset="-122"/>
      <p:regular r:id="rId114"/>
    </p:embeddedFont>
    <p:embeddedFont>
      <p:font typeface="Segoe UI" panose="020B0502040204020203" pitchFamily="34" charset="0"/>
      <p:regular r:id="rId115"/>
      <p:bold r:id="rId116"/>
      <p:italic r:id="rId117"/>
      <p:boldItalic r:id="rId118"/>
    </p:embeddedFont>
    <p:embeddedFont>
      <p:font typeface="MS UI Gothic" panose="020B0600070205080204" pitchFamily="34" charset="-128"/>
      <p:regular r:id="rId119"/>
    </p:embeddedFont>
    <p:embeddedFont>
      <p:font typeface="黑体" panose="02010609060101010101" pitchFamily="49" charset="-122"/>
      <p:regular r:id="rId120"/>
    </p:embeddedFont>
    <p:embeddedFont>
      <p:font typeface="华文细黑" panose="02010600040101010101" pitchFamily="2" charset="-122"/>
      <p:regular r:id="rId121"/>
    </p:embeddedFont>
    <p:embeddedFont>
      <p:font typeface="义启小楷书" panose="02010601030101010101" pitchFamily="2" charset="-128"/>
      <p:regular r:id="rId122"/>
    </p:embeddedFont>
    <p:embeddedFont>
      <p:font typeface="Courier New Bold" panose="02070609020205020404" charset="0"/>
      <p:bold r:id="rId123"/>
    </p:embeddedFont>
    <p:embeddedFont>
      <p:font typeface="等线" panose="02010600030101010101" charset="-122"/>
      <p:regular r:id="rId124"/>
    </p:embeddedFont>
    <p:embeddedFont>
      <p:font typeface="MS PGothic" panose="020B0600070205080204" pitchFamily="34" charset="-128"/>
      <p:regular r:id="rId125"/>
    </p:embeddedFont>
    <p:embeddedFont>
      <p:font typeface="Times" panose="02020603050405020304" pitchFamily="18" charset="0"/>
      <p:regular r:id="rId126"/>
    </p:embeddedFont>
    <p:embeddedFont>
      <p:font typeface="华文仿宋" panose="02010600040101010101" pitchFamily="2" charset="-122"/>
      <p:regular r:id="rId127"/>
    </p:embeddedFon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华文新魏" panose="02010800040101010101" pitchFamily="2" charset="-122"/>
      <p:regular r:id="rId132"/>
    </p:embeddedFont>
    <p:embeddedFont>
      <p:font typeface="Consolas" panose="020B0609020204030204" pitchFamily="49" charset="0"/>
      <p:regular r:id="rId133"/>
      <p:bold r:id="rId134"/>
      <p:italic r:id="rId135"/>
      <p:boldItalic r:id="rId136"/>
    </p:embeddedFont>
    <p:embeddedFont>
      <p:font typeface="华文楷体" panose="02010600040101010101" pitchFamily="2" charset="-122"/>
      <p:regular r:id="rId137"/>
    </p:embeddedFont>
    <p:embeddedFont>
      <p:font typeface="方正舒体" panose="02010601030101010101" pitchFamily="2" charset="-122"/>
      <p:regular r:id="rId138"/>
    </p:embeddedFont>
    <p:embeddedFont>
      <p:font typeface="Wingdings 2" panose="05020102010507070707" pitchFamily="18" charset="2"/>
      <p:regular r:id="rId139"/>
    </p:embeddedFont>
    <p:embeddedFont>
      <p:font typeface="Garamond" panose="02020404030301010803" pitchFamily="18" charset="0"/>
      <p:regular r:id="rId140"/>
      <p:bold r:id="rId141"/>
      <p:italic r:id="rId142"/>
    </p:embeddedFont>
    <p:embeddedFont>
      <p:font typeface="Calibri" panose="020F0502020204030204"/>
      <p:regular r:id="rId143"/>
      <p:bold r:id="rId144"/>
      <p:italic r:id="rId145"/>
      <p:boldItalic r:id="rId146"/>
    </p:embeddedFont>
    <p:embeddedFont>
      <p:font typeface="Segoe UI Black" panose="020B0A02040204020203" pitchFamily="34" charset="0"/>
      <p:bold r:id="rId147"/>
    </p:embeddedFont>
    <p:embeddedFont>
      <p:font typeface="Algerian" panose="04020705040A02060702" pitchFamily="82" charset="0"/>
      <p:regular r:id="rId148"/>
    </p:embeddedFont>
  </p:embeddedFontLst>
  <p:custDataLst>
    <p:tags r:id="rId1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2" pos="3828" userDrawn="1">
          <p15:clr>
            <a:srgbClr val="A4A3A4"/>
          </p15:clr>
        </p15:guide>
        <p15:guide id="1" pos="416" userDrawn="1">
          <p15:clr>
            <a:srgbClr val="A4A3A4"/>
          </p15:clr>
        </p15:guide>
        <p15:guide id="2" pos="7276" userDrawn="1">
          <p15:clr>
            <a:srgbClr val="A4A3A4"/>
          </p15:clr>
        </p15:guide>
        <p15:guide id="3" orient="horz" pos="641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51" userDrawn="1">
          <p15:clr>
            <a:srgbClr val="A4A3A4"/>
          </p15:clr>
        </p15:guide>
        <p15:guide id="6" orient="horz" pos="38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C7F"/>
    <a:srgbClr val="36B0D1"/>
    <a:srgbClr val="0000FF"/>
    <a:srgbClr val="6783B3"/>
    <a:srgbClr val="FA8C29"/>
    <a:srgbClr val="FF7C80"/>
    <a:srgbClr val="FFCC00"/>
    <a:srgbClr val="92D050"/>
    <a:srgbClr val="00B0F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8" autoAdjust="0"/>
    <p:restoredTop sz="92714" autoAdjust="0"/>
  </p:normalViewPr>
  <p:slideViewPr>
    <p:cSldViewPr snapToGrid="0" showGuides="1">
      <p:cViewPr varScale="1">
        <p:scale>
          <a:sx n="145" d="100"/>
          <a:sy n="145" d="100"/>
        </p:scale>
        <p:origin x="188" y="-16"/>
      </p:cViewPr>
      <p:guideLst>
        <p:guide orient="horz" pos="2160"/>
        <p:guide pos="3840"/>
        <p:guide pos="3828"/>
        <p:guide pos="416"/>
        <p:guide pos="7276"/>
        <p:guide orient="horz" pos="641"/>
        <p:guide orient="horz" pos="712"/>
        <p:guide orient="horz" pos="51"/>
        <p:guide orient="horz" pos="38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796"/>
    </p:cViewPr>
  </p:sorterViewPr>
  <p:notesViewPr>
    <p:cSldViewPr snapToGrid="0">
      <p:cViewPr varScale="1">
        <p:scale>
          <a:sx n="84" d="100"/>
          <a:sy n="84" d="100"/>
        </p:scale>
        <p:origin x="38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5.xml"/><Relationship Id="rId98" Type="http://schemas.openxmlformats.org/officeDocument/2006/relationships/slide" Target="slides/slide84.xml"/><Relationship Id="rId97" Type="http://schemas.openxmlformats.org/officeDocument/2006/relationships/slide" Target="slides/slide83.xml"/><Relationship Id="rId96" Type="http://schemas.openxmlformats.org/officeDocument/2006/relationships/slide" Target="slides/slide82.xml"/><Relationship Id="rId95" Type="http://schemas.openxmlformats.org/officeDocument/2006/relationships/slide" Target="slides/slide81.xml"/><Relationship Id="rId94" Type="http://schemas.openxmlformats.org/officeDocument/2006/relationships/slide" Target="slides/slide80.xml"/><Relationship Id="rId93" Type="http://schemas.openxmlformats.org/officeDocument/2006/relationships/slide" Target="slides/slide79.xml"/><Relationship Id="rId92" Type="http://schemas.openxmlformats.org/officeDocument/2006/relationships/slide" Target="slides/slide78.xml"/><Relationship Id="rId91" Type="http://schemas.openxmlformats.org/officeDocument/2006/relationships/slide" Target="slides/slide77.xml"/><Relationship Id="rId90" Type="http://schemas.openxmlformats.org/officeDocument/2006/relationships/slide" Target="slides/slide76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5.xml"/><Relationship Id="rId88" Type="http://schemas.openxmlformats.org/officeDocument/2006/relationships/slide" Target="slides/slide74.xml"/><Relationship Id="rId87" Type="http://schemas.openxmlformats.org/officeDocument/2006/relationships/slide" Target="slides/slide73.xml"/><Relationship Id="rId86" Type="http://schemas.openxmlformats.org/officeDocument/2006/relationships/slide" Target="slides/slide72.xml"/><Relationship Id="rId85" Type="http://schemas.openxmlformats.org/officeDocument/2006/relationships/slide" Target="slides/slide71.xml"/><Relationship Id="rId84" Type="http://schemas.openxmlformats.org/officeDocument/2006/relationships/slide" Target="slides/slide70.xml"/><Relationship Id="rId83" Type="http://schemas.openxmlformats.org/officeDocument/2006/relationships/slide" Target="slides/slide69.xml"/><Relationship Id="rId82" Type="http://schemas.openxmlformats.org/officeDocument/2006/relationships/slide" Target="slides/slide68.xml"/><Relationship Id="rId81" Type="http://schemas.openxmlformats.org/officeDocument/2006/relationships/slide" Target="slides/slide67.xml"/><Relationship Id="rId80" Type="http://schemas.openxmlformats.org/officeDocument/2006/relationships/slide" Target="slides/slide66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5.xml"/><Relationship Id="rId78" Type="http://schemas.openxmlformats.org/officeDocument/2006/relationships/slide" Target="slides/slide64.xml"/><Relationship Id="rId77" Type="http://schemas.openxmlformats.org/officeDocument/2006/relationships/slide" Target="slides/slide63.xml"/><Relationship Id="rId76" Type="http://schemas.openxmlformats.org/officeDocument/2006/relationships/slide" Target="slides/slide62.xml"/><Relationship Id="rId75" Type="http://schemas.openxmlformats.org/officeDocument/2006/relationships/slide" Target="slides/slide61.xml"/><Relationship Id="rId74" Type="http://schemas.openxmlformats.org/officeDocument/2006/relationships/slide" Target="slides/slide60.xml"/><Relationship Id="rId73" Type="http://schemas.openxmlformats.org/officeDocument/2006/relationships/slide" Target="slides/slide59.xml"/><Relationship Id="rId72" Type="http://schemas.openxmlformats.org/officeDocument/2006/relationships/slide" Target="slides/slide58.xml"/><Relationship Id="rId71" Type="http://schemas.openxmlformats.org/officeDocument/2006/relationships/slide" Target="slides/slide57.xml"/><Relationship Id="rId70" Type="http://schemas.openxmlformats.org/officeDocument/2006/relationships/slide" Target="slides/slide56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5.xml"/><Relationship Id="rId68" Type="http://schemas.openxmlformats.org/officeDocument/2006/relationships/slide" Target="slides/slide54.xml"/><Relationship Id="rId67" Type="http://schemas.openxmlformats.org/officeDocument/2006/relationships/slide" Target="slides/slide53.xml"/><Relationship Id="rId66" Type="http://schemas.openxmlformats.org/officeDocument/2006/relationships/slide" Target="slides/slide52.xml"/><Relationship Id="rId65" Type="http://schemas.openxmlformats.org/officeDocument/2006/relationships/slide" Target="slides/slide51.xml"/><Relationship Id="rId64" Type="http://schemas.openxmlformats.org/officeDocument/2006/relationships/slide" Target="slides/slide50.xml"/><Relationship Id="rId63" Type="http://schemas.openxmlformats.org/officeDocument/2006/relationships/slide" Target="slides/slide49.xml"/><Relationship Id="rId62" Type="http://schemas.openxmlformats.org/officeDocument/2006/relationships/slide" Target="slides/slide48.xml"/><Relationship Id="rId61" Type="http://schemas.openxmlformats.org/officeDocument/2006/relationships/slide" Target="slides/slide47.xml"/><Relationship Id="rId60" Type="http://schemas.openxmlformats.org/officeDocument/2006/relationships/slide" Target="slides/slide46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5.xml"/><Relationship Id="rId58" Type="http://schemas.openxmlformats.org/officeDocument/2006/relationships/slide" Target="slides/slide44.xml"/><Relationship Id="rId57" Type="http://schemas.openxmlformats.org/officeDocument/2006/relationships/slide" Target="slides/slide43.xml"/><Relationship Id="rId56" Type="http://schemas.openxmlformats.org/officeDocument/2006/relationships/slide" Target="slides/slide42.xml"/><Relationship Id="rId55" Type="http://schemas.openxmlformats.org/officeDocument/2006/relationships/slide" Target="slides/slide41.xml"/><Relationship Id="rId54" Type="http://schemas.openxmlformats.org/officeDocument/2006/relationships/slide" Target="slides/slide40.xml"/><Relationship Id="rId53" Type="http://schemas.openxmlformats.org/officeDocument/2006/relationships/slide" Target="slides/slide39.xml"/><Relationship Id="rId52" Type="http://schemas.openxmlformats.org/officeDocument/2006/relationships/slide" Target="slides/slide38.xml"/><Relationship Id="rId51" Type="http://schemas.openxmlformats.org/officeDocument/2006/relationships/slide" Target="slides/slide37.xml"/><Relationship Id="rId50" Type="http://schemas.openxmlformats.org/officeDocument/2006/relationships/slide" Target="slides/slide36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5.xml"/><Relationship Id="rId48" Type="http://schemas.openxmlformats.org/officeDocument/2006/relationships/slide" Target="slides/slide34.xml"/><Relationship Id="rId47" Type="http://schemas.openxmlformats.org/officeDocument/2006/relationships/slide" Target="slides/slide33.xml"/><Relationship Id="rId46" Type="http://schemas.openxmlformats.org/officeDocument/2006/relationships/slide" Target="slides/slide32.xml"/><Relationship Id="rId45" Type="http://schemas.openxmlformats.org/officeDocument/2006/relationships/slide" Target="slides/slide31.xml"/><Relationship Id="rId44" Type="http://schemas.openxmlformats.org/officeDocument/2006/relationships/slide" Target="slides/slide30.xml"/><Relationship Id="rId43" Type="http://schemas.openxmlformats.org/officeDocument/2006/relationships/slide" Target="slides/slide29.xml"/><Relationship Id="rId42" Type="http://schemas.openxmlformats.org/officeDocument/2006/relationships/slide" Target="slides/slide28.xml"/><Relationship Id="rId41" Type="http://schemas.openxmlformats.org/officeDocument/2006/relationships/slide" Target="slides/slide27.xml"/><Relationship Id="rId40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5.xml"/><Relationship Id="rId38" Type="http://schemas.openxmlformats.org/officeDocument/2006/relationships/slide" Target="slides/slide24.xml"/><Relationship Id="rId37" Type="http://schemas.openxmlformats.org/officeDocument/2006/relationships/slide" Target="slides/slide23.xml"/><Relationship Id="rId36" Type="http://schemas.openxmlformats.org/officeDocument/2006/relationships/slide" Target="slides/slide22.xml"/><Relationship Id="rId35" Type="http://schemas.openxmlformats.org/officeDocument/2006/relationships/slide" Target="slides/slide21.xml"/><Relationship Id="rId34" Type="http://schemas.openxmlformats.org/officeDocument/2006/relationships/slide" Target="slides/slide20.xml"/><Relationship Id="rId33" Type="http://schemas.openxmlformats.org/officeDocument/2006/relationships/slide" Target="slides/slide19.xml"/><Relationship Id="rId32" Type="http://schemas.openxmlformats.org/officeDocument/2006/relationships/slide" Target="slides/slide18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9" Type="http://schemas.openxmlformats.org/officeDocument/2006/relationships/tags" Target="tags/tag4.xml"/><Relationship Id="rId148" Type="http://schemas.openxmlformats.org/officeDocument/2006/relationships/font" Target="fonts/font35.fntdata"/><Relationship Id="rId147" Type="http://schemas.openxmlformats.org/officeDocument/2006/relationships/font" Target="fonts/font34.fntdata"/><Relationship Id="rId146" Type="http://schemas.openxmlformats.org/officeDocument/2006/relationships/font" Target="fonts/font33.fntdata"/><Relationship Id="rId145" Type="http://schemas.openxmlformats.org/officeDocument/2006/relationships/font" Target="fonts/font32.fntdata"/><Relationship Id="rId144" Type="http://schemas.openxmlformats.org/officeDocument/2006/relationships/font" Target="fonts/font31.fntdata"/><Relationship Id="rId143" Type="http://schemas.openxmlformats.org/officeDocument/2006/relationships/font" Target="fonts/font30.fntdata"/><Relationship Id="rId142" Type="http://schemas.openxmlformats.org/officeDocument/2006/relationships/font" Target="fonts/font29.fntdata"/><Relationship Id="rId141" Type="http://schemas.openxmlformats.org/officeDocument/2006/relationships/font" Target="fonts/font28.fntdata"/><Relationship Id="rId140" Type="http://schemas.openxmlformats.org/officeDocument/2006/relationships/font" Target="fonts/font27.fntdata"/><Relationship Id="rId14" Type="http://schemas.openxmlformats.org/officeDocument/2006/relationships/slide" Target="slides/slide1.xml"/><Relationship Id="rId139" Type="http://schemas.openxmlformats.org/officeDocument/2006/relationships/font" Target="fonts/font26.fntdata"/><Relationship Id="rId138" Type="http://schemas.openxmlformats.org/officeDocument/2006/relationships/font" Target="fonts/font25.fntdata"/><Relationship Id="rId137" Type="http://schemas.openxmlformats.org/officeDocument/2006/relationships/font" Target="fonts/font24.fntdata"/><Relationship Id="rId136" Type="http://schemas.openxmlformats.org/officeDocument/2006/relationships/font" Target="fonts/font23.fntdata"/><Relationship Id="rId135" Type="http://schemas.openxmlformats.org/officeDocument/2006/relationships/font" Target="fonts/font22.fntdata"/><Relationship Id="rId134" Type="http://schemas.openxmlformats.org/officeDocument/2006/relationships/font" Target="fonts/font21.fntdata"/><Relationship Id="rId133" Type="http://schemas.openxmlformats.org/officeDocument/2006/relationships/font" Target="fonts/font20.fntdata"/><Relationship Id="rId132" Type="http://schemas.openxmlformats.org/officeDocument/2006/relationships/font" Target="fonts/font19.fntdata"/><Relationship Id="rId131" Type="http://schemas.openxmlformats.org/officeDocument/2006/relationships/font" Target="fonts/font18.fntdata"/><Relationship Id="rId130" Type="http://schemas.openxmlformats.org/officeDocument/2006/relationships/font" Target="fonts/font17.fntdata"/><Relationship Id="rId13" Type="http://schemas.openxmlformats.org/officeDocument/2006/relationships/slideMaster" Target="slideMasters/slideMaster12.xml"/><Relationship Id="rId129" Type="http://schemas.openxmlformats.org/officeDocument/2006/relationships/font" Target="fonts/font16.fntdata"/><Relationship Id="rId128" Type="http://schemas.openxmlformats.org/officeDocument/2006/relationships/font" Target="fonts/font15.fntdata"/><Relationship Id="rId127" Type="http://schemas.openxmlformats.org/officeDocument/2006/relationships/font" Target="fonts/font14.fntdata"/><Relationship Id="rId126" Type="http://schemas.openxmlformats.org/officeDocument/2006/relationships/font" Target="fonts/font13.fntdata"/><Relationship Id="rId125" Type="http://schemas.openxmlformats.org/officeDocument/2006/relationships/font" Target="fonts/font12.fntdata"/><Relationship Id="rId124" Type="http://schemas.openxmlformats.org/officeDocument/2006/relationships/font" Target="fonts/font11.fntdata"/><Relationship Id="rId123" Type="http://schemas.openxmlformats.org/officeDocument/2006/relationships/font" Target="fonts/font10.fntdata"/><Relationship Id="rId122" Type="http://schemas.openxmlformats.org/officeDocument/2006/relationships/font" Target="fonts/font9.fntdata"/><Relationship Id="rId121" Type="http://schemas.openxmlformats.org/officeDocument/2006/relationships/font" Target="fonts/font8.fntdata"/><Relationship Id="rId120" Type="http://schemas.openxmlformats.org/officeDocument/2006/relationships/font" Target="fonts/font7.fntdata"/><Relationship Id="rId12" Type="http://schemas.openxmlformats.org/officeDocument/2006/relationships/slideMaster" Target="slideMasters/slideMaster11.xml"/><Relationship Id="rId119" Type="http://schemas.openxmlformats.org/officeDocument/2006/relationships/font" Target="fonts/font6.fntdata"/><Relationship Id="rId118" Type="http://schemas.openxmlformats.org/officeDocument/2006/relationships/font" Target="fonts/font5.fntdata"/><Relationship Id="rId117" Type="http://schemas.openxmlformats.org/officeDocument/2006/relationships/font" Target="fonts/font4.fntdata"/><Relationship Id="rId116" Type="http://schemas.openxmlformats.org/officeDocument/2006/relationships/font" Target="fonts/font3.fntdata"/><Relationship Id="rId115" Type="http://schemas.openxmlformats.org/officeDocument/2006/relationships/font" Target="fonts/font2.fntdata"/><Relationship Id="rId114" Type="http://schemas.openxmlformats.org/officeDocument/2006/relationships/font" Target="fonts/font1.fntdata"/><Relationship Id="rId113" Type="http://schemas.openxmlformats.org/officeDocument/2006/relationships/tableStyles" Target="tableStyles.xml"/><Relationship Id="rId112" Type="http://schemas.openxmlformats.org/officeDocument/2006/relationships/viewProps" Target="viewProps.xml"/><Relationship Id="rId111" Type="http://schemas.openxmlformats.org/officeDocument/2006/relationships/presProps" Target="presProps.xml"/><Relationship Id="rId110" Type="http://schemas.openxmlformats.org/officeDocument/2006/relationships/handoutMaster" Target="handoutMasters/handoutMaster1.xml"/><Relationship Id="rId11" Type="http://schemas.openxmlformats.org/officeDocument/2006/relationships/slideMaster" Target="slideMasters/slideMaster10.xml"/><Relationship Id="rId109" Type="http://schemas.openxmlformats.org/officeDocument/2006/relationships/slide" Target="slides/slide95.xml"/><Relationship Id="rId108" Type="http://schemas.openxmlformats.org/officeDocument/2006/relationships/slide" Target="slides/slide94.xml"/><Relationship Id="rId107" Type="http://schemas.openxmlformats.org/officeDocument/2006/relationships/slide" Target="slides/slide93.xml"/><Relationship Id="rId106" Type="http://schemas.openxmlformats.org/officeDocument/2006/relationships/slide" Target="slides/slide92.xml"/><Relationship Id="rId105" Type="http://schemas.openxmlformats.org/officeDocument/2006/relationships/slide" Target="slides/slide91.xml"/><Relationship Id="rId104" Type="http://schemas.openxmlformats.org/officeDocument/2006/relationships/slide" Target="slides/slide90.xml"/><Relationship Id="rId103" Type="http://schemas.openxmlformats.org/officeDocument/2006/relationships/slide" Target="slides/slide89.xml"/><Relationship Id="rId102" Type="http://schemas.openxmlformats.org/officeDocument/2006/relationships/slide" Target="slides/slide88.xml"/><Relationship Id="rId101" Type="http://schemas.openxmlformats.org/officeDocument/2006/relationships/slide" Target="slides/slide87.xml"/><Relationship Id="rId100" Type="http://schemas.openxmlformats.org/officeDocument/2006/relationships/slide" Target="slides/slide86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065A9D10-00A1-4316-9DBF-1CFF2F39C3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1C21E0D4-31D8-4080-A573-64BBB9E87E7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001" tIns="45501" rIns="91001" bIns="45501" rtlCol="0"/>
          <a:lstStyle>
            <a:lvl1pPr algn="r">
              <a:defRPr sz="1200"/>
            </a:lvl1pPr>
          </a:lstStyle>
          <a:p>
            <a:fld id="{C117FD3C-5E99-4122-A1EC-C8FBF6B078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01" tIns="45501" rIns="91001" bIns="45501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01" tIns="45501" rIns="91001" bIns="45501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001" tIns="45501" rIns="91001" bIns="45501" rtlCol="0" anchor="b"/>
          <a:lstStyle>
            <a:lvl1pPr algn="r">
              <a:defRPr sz="1200"/>
            </a:lvl1pPr>
          </a:lstStyle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中断服务程序没有调用者？ 调用者保存寄存器也需要保存！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9034-BEED-4024-A934-72E55E0D31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68985" indent="-295910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8300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56080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12915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60286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7594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54901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402209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490C13-B8FF-4A2D-ABA5-FBB8596806E0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68985" indent="-295910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8300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56080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12915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60286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7594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54901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402209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635E7DC-79FD-4856-A00D-CF16E639645E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/>
              <a:t>Big-Endian</a:t>
            </a:r>
            <a:r>
              <a:rPr lang="zh-CN" altLang="en-US" sz="900"/>
              <a:t>？</a:t>
            </a:r>
            <a:r>
              <a:rPr lang="en-US" altLang="zh-CN" sz="900"/>
              <a:t>Little-Endian</a:t>
            </a:r>
            <a:r>
              <a:rPr lang="zh-CN" altLang="en-US" sz="900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2008/05/19 01:23 P.M.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这确实是个挺头疼的问题</a:t>
            </a:r>
            <a:r>
              <a:rPr lang="en-US" altLang="zh-CN" sz="900"/>
              <a:t>,《</a:t>
            </a:r>
            <a:r>
              <a:rPr lang="zh-CN" altLang="en-US" sz="900"/>
              <a:t>佛列格游记</a:t>
            </a:r>
            <a:r>
              <a:rPr lang="en-US" altLang="zh-CN" sz="900"/>
              <a:t>》</a:t>
            </a:r>
            <a:r>
              <a:rPr lang="zh-CN" altLang="en-US" sz="900"/>
              <a:t>中</a:t>
            </a:r>
            <a:r>
              <a:rPr lang="en-US" altLang="zh-CN" sz="900"/>
              <a:t>,</a:t>
            </a:r>
            <a:r>
              <a:rPr lang="zh-CN" altLang="en-US" sz="900"/>
              <a:t>小人国曾因为</a:t>
            </a:r>
            <a:r>
              <a:rPr lang="en-US" altLang="zh-CN" sz="900"/>
              <a:t>Big-Endian</a:t>
            </a:r>
            <a:r>
              <a:rPr lang="zh-CN" altLang="en-US" sz="900"/>
              <a:t>与</a:t>
            </a:r>
            <a:r>
              <a:rPr lang="en-US" altLang="zh-CN" sz="900"/>
              <a:t>Little-Endian</a:t>
            </a:r>
            <a:r>
              <a:rPr lang="zh-CN" altLang="en-US" sz="900"/>
              <a:t>问题发生过六次叛乱</a:t>
            </a:r>
            <a:r>
              <a:rPr lang="en-US" altLang="zh-CN" sz="900"/>
              <a:t>,</a:t>
            </a:r>
            <a:r>
              <a:rPr lang="zh-CN" altLang="en-US" sz="900"/>
              <a:t>其中一个皇帝送了命</a:t>
            </a:r>
            <a:r>
              <a:rPr lang="en-US" altLang="zh-CN" sz="900"/>
              <a:t>,</a:t>
            </a:r>
            <a:r>
              <a:rPr lang="zh-CN" altLang="en-US" sz="900"/>
              <a:t>另一个丢了王位</a:t>
            </a:r>
            <a:r>
              <a:rPr lang="en-US" altLang="zh-CN" sz="900"/>
              <a:t>.</a:t>
            </a:r>
            <a:r>
              <a:rPr lang="zh-CN" altLang="en-US" sz="900" i="1"/>
              <a:t>注</a:t>
            </a:r>
            <a:r>
              <a:rPr lang="en-US" altLang="zh-CN" sz="900" i="1"/>
              <a:t>:</a:t>
            </a:r>
            <a:r>
              <a:rPr lang="zh-CN" altLang="en-US" sz="900" i="1"/>
              <a:t>我喜欢先敲大头</a:t>
            </a:r>
            <a:r>
              <a:rPr lang="en-US" altLang="zh-CN" sz="900" i="1"/>
              <a:t>,</a:t>
            </a:r>
            <a:r>
              <a:rPr lang="zh-CN" altLang="en-US" sz="900" i="1"/>
              <a:t>不知道小人国的</a:t>
            </a:r>
            <a:r>
              <a:rPr lang="en-US" altLang="zh-CN" sz="900" i="1"/>
              <a:t>"</a:t>
            </a:r>
            <a:r>
              <a:rPr lang="zh-CN" altLang="en-US" sz="900" i="1"/>
              <a:t>小头党</a:t>
            </a:r>
            <a:r>
              <a:rPr lang="en-US" altLang="zh-CN" sz="900" i="1"/>
              <a:t>"</a:t>
            </a:r>
            <a:r>
              <a:rPr lang="zh-CN" altLang="en-US" sz="900" i="1"/>
              <a:t>会不会来讨伐我</a:t>
            </a:r>
            <a:r>
              <a:rPr lang="en-US" altLang="zh-CN" sz="900" i="1"/>
              <a:t>.</a:t>
            </a:r>
            <a:r>
              <a:rPr lang="zh-CN" altLang="en-US" sz="900"/>
              <a:t>当然</a:t>
            </a:r>
            <a:r>
              <a:rPr lang="en-US" altLang="zh-CN" sz="900"/>
              <a:t>,</a:t>
            </a:r>
            <a:r>
              <a:rPr lang="zh-CN" altLang="en-US" sz="900"/>
              <a:t>他们争的是吃鸡蛋时先敲小头</a:t>
            </a:r>
            <a:r>
              <a:rPr lang="en-US" altLang="zh-CN" sz="900"/>
              <a:t>(Little-Endian)</a:t>
            </a:r>
            <a:r>
              <a:rPr lang="zh-CN" altLang="en-US" sz="900"/>
              <a:t>还是先敲大头</a:t>
            </a:r>
            <a:r>
              <a:rPr lang="en-US" altLang="zh-CN" sz="900"/>
              <a:t>(Big-Endian),</a:t>
            </a:r>
            <a:r>
              <a:rPr lang="zh-CN" altLang="en-US" sz="900"/>
              <a:t>现在的大头、小头问题当然不是讨论吃鸡蛋</a:t>
            </a:r>
            <a:r>
              <a:rPr lang="en-US" altLang="zh-CN" sz="900"/>
              <a:t>,</a:t>
            </a:r>
            <a:r>
              <a:rPr lang="zh-CN" altLang="en-US" sz="900"/>
              <a:t>而是数据在内存中的排放方式</a:t>
            </a:r>
            <a:r>
              <a:rPr lang="en-US" altLang="zh-CN" sz="900"/>
              <a:t>,</a:t>
            </a:r>
            <a:r>
              <a:rPr lang="zh-CN" altLang="en-US" sz="900"/>
              <a:t>也就是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,</a:t>
            </a:r>
            <a:r>
              <a:rPr lang="zh-CN" altLang="en-US" sz="900"/>
              <a:t>这两个问题之间应该没什么联系 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1. "</a:t>
            </a:r>
            <a:r>
              <a:rPr lang="zh-CN" altLang="en-US" sz="900" b="1"/>
              <a:t>字节序</a:t>
            </a:r>
            <a:r>
              <a:rPr lang="en-US" altLang="zh-CN" sz="900" b="1"/>
              <a:t>"</a:t>
            </a:r>
            <a:r>
              <a:rPr lang="zh-CN" altLang="en-US" sz="900" b="1"/>
              <a:t>问题的粒度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刚接触这个概念的时候</a:t>
            </a:r>
            <a:r>
              <a:rPr lang="en-US" altLang="zh-CN" sz="900"/>
              <a:t>,</a:t>
            </a:r>
            <a:r>
              <a:rPr lang="zh-CN" altLang="en-US" sz="900"/>
              <a:t>因为不求甚解的态度不知道字节序指的是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还是字节中的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",</a:t>
            </a:r>
            <a:r>
              <a:rPr lang="zh-CN" altLang="en-US" sz="900"/>
              <a:t>现在终于知道了</a:t>
            </a:r>
            <a:r>
              <a:rPr lang="en-US" altLang="zh-CN" sz="900"/>
              <a:t>,</a:t>
            </a:r>
            <a:r>
              <a:rPr lang="zh-CN" altLang="en-US" sz="900"/>
              <a:t>字节序讲的就是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的顺序</a:t>
            </a:r>
            <a:r>
              <a:rPr lang="en-US" altLang="zh-CN" sz="900"/>
              <a:t>,</a:t>
            </a:r>
            <a:r>
              <a:rPr lang="zh-CN" altLang="en-US" sz="900"/>
              <a:t>与字节中的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</a:t>
            </a:r>
            <a:r>
              <a:rPr lang="zh-CN" altLang="en-US" sz="900"/>
              <a:t>没关系 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2. </a:t>
            </a:r>
            <a:r>
              <a:rPr lang="zh-CN" altLang="en-US" sz="900" b="1"/>
              <a:t>什么是大头党？什么是小头党？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Big-Endian,</a:t>
            </a:r>
            <a:r>
              <a:rPr lang="zh-CN" altLang="en-US" sz="900"/>
              <a:t>你也可以称之为大尾、大端</a:t>
            </a:r>
            <a:r>
              <a:rPr lang="en-US" altLang="zh-CN" sz="900"/>
              <a:t>.</a:t>
            </a:r>
            <a:r>
              <a:rPr lang="zh-CN" altLang="en-US" sz="900"/>
              <a:t>顾名思义</a:t>
            </a:r>
            <a:r>
              <a:rPr lang="en-US" altLang="zh-CN" sz="900"/>
              <a:t>,"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MSB (Most Significant Byte, </a:t>
            </a:r>
            <a:r>
              <a:rPr lang="zh-CN" altLang="en-US" sz="900"/>
              <a:t>最高有效字节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,"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正好相反</a:t>
            </a:r>
            <a:r>
              <a:rPr lang="en-US" altLang="zh-CN" sz="900"/>
              <a:t>,LSB (Least Significant Byte, </a:t>
            </a:r>
            <a:r>
              <a:rPr lang="zh-CN" altLang="en-US" sz="900"/>
              <a:t>最低有效字节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3. </a:t>
            </a:r>
            <a:r>
              <a:rPr lang="zh-CN" altLang="en-US" sz="900" b="1"/>
              <a:t>谁是</a:t>
            </a:r>
            <a:r>
              <a:rPr lang="en-US" altLang="zh-CN" sz="900" b="1"/>
              <a:t>"</a:t>
            </a:r>
            <a:r>
              <a:rPr lang="zh-CN" altLang="en-US" sz="900" b="1"/>
              <a:t>大头党</a:t>
            </a:r>
            <a:r>
              <a:rPr lang="en-US" altLang="zh-CN" sz="900" b="1"/>
              <a:t>"</a:t>
            </a:r>
            <a:r>
              <a:rPr lang="zh-CN" altLang="en-US" sz="900" b="1"/>
              <a:t>？谁是</a:t>
            </a:r>
            <a:r>
              <a:rPr lang="en-US" altLang="zh-CN" sz="900" b="1"/>
              <a:t>"</a:t>
            </a:r>
            <a:r>
              <a:rPr lang="zh-CN" altLang="en-US" sz="900" b="1"/>
              <a:t>小头党</a:t>
            </a:r>
            <a:r>
              <a:rPr lang="en-US" altLang="zh-CN" sz="900" b="1"/>
              <a:t>"</a:t>
            </a:r>
            <a:r>
              <a:rPr lang="zh-CN" altLang="en-US" sz="900" b="1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zh-CN" altLang="en-US" sz="900" b="1"/>
              <a:t>硬件</a:t>
            </a:r>
            <a:r>
              <a:rPr lang="en-US" altLang="zh-CN" sz="900" b="1"/>
              <a:t>&amp;</a:t>
            </a:r>
            <a:r>
              <a:rPr lang="zh-CN" altLang="en-US" sz="900" b="1"/>
              <a:t>平台</a:t>
            </a:r>
            <a:r>
              <a:rPr lang="en-US" altLang="zh-CN" sz="900"/>
              <a:t>: x86</a:t>
            </a:r>
            <a:r>
              <a:rPr lang="zh-CN" altLang="en-US" sz="900"/>
              <a:t>系列</a:t>
            </a:r>
            <a:r>
              <a:rPr lang="en-US" altLang="zh-CN" sz="900"/>
              <a:t>CPU</a:t>
            </a:r>
            <a:r>
              <a:rPr lang="zh-CN" altLang="en-US" sz="900"/>
              <a:t>都是小头党</a:t>
            </a:r>
            <a:r>
              <a:rPr lang="en-US" altLang="zh-CN" sz="900"/>
              <a:t>,</a:t>
            </a:r>
            <a:r>
              <a:rPr lang="zh-CN" altLang="en-US" sz="900"/>
              <a:t>也就是我们最常用的</a:t>
            </a:r>
            <a:r>
              <a:rPr lang="en-US" altLang="zh-CN" sz="900"/>
              <a:t>PC,</a:t>
            </a:r>
            <a:r>
              <a:rPr lang="zh-CN" altLang="en-US" sz="900"/>
              <a:t>无论你的软件系统是</a:t>
            </a:r>
            <a:r>
              <a:rPr lang="en-US" altLang="zh-CN" sz="900"/>
              <a:t>Windows</a:t>
            </a:r>
            <a:r>
              <a:rPr lang="zh-CN" altLang="en-US" sz="900"/>
              <a:t>、</a:t>
            </a:r>
            <a:r>
              <a:rPr lang="en-US" altLang="zh-CN" sz="900"/>
              <a:t>Linux</a:t>
            </a:r>
            <a:r>
              <a:rPr lang="zh-CN" altLang="en-US" sz="900"/>
              <a:t>还是</a:t>
            </a:r>
            <a:r>
              <a:rPr lang="en-US" altLang="zh-CN" sz="900"/>
              <a:t>Unix,</a:t>
            </a:r>
            <a:r>
              <a:rPr lang="zh-CN" altLang="en-US" sz="900"/>
              <a:t>只要是处于</a:t>
            </a:r>
            <a:r>
              <a:rPr lang="en-US" altLang="zh-CN" sz="900"/>
              <a:t>x86</a:t>
            </a:r>
            <a:r>
              <a:rPr lang="zh-CN" altLang="en-US" sz="900"/>
              <a:t>架构的硬件系统就是小头党的</a:t>
            </a:r>
            <a:r>
              <a:rPr lang="en-US" altLang="zh-CN" sz="900"/>
              <a:t>;PowerPC</a:t>
            </a:r>
            <a:r>
              <a:rPr lang="zh-CN" altLang="en-US" sz="900"/>
              <a:t>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默认是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";arm</a:t>
            </a:r>
            <a:r>
              <a:rPr lang="zh-CN" altLang="en-US" sz="900"/>
              <a:t>也是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但是一般都是将其看待为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";Java</a:t>
            </a:r>
            <a:r>
              <a:rPr lang="zh-CN" altLang="en-US" sz="900"/>
              <a:t>虚拟机是纯粹的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    </a:t>
            </a:r>
            <a:r>
              <a:rPr lang="zh-CN" altLang="en-US" sz="900" b="1"/>
              <a:t>协议</a:t>
            </a:r>
            <a:r>
              <a:rPr lang="en-US" altLang="zh-CN" sz="900" b="1"/>
              <a:t>&amp;</a:t>
            </a:r>
            <a:r>
              <a:rPr lang="zh-CN" altLang="en-US" sz="900" b="1"/>
              <a:t>标准</a:t>
            </a:r>
            <a:r>
              <a:rPr lang="en-US" altLang="zh-CN" sz="900"/>
              <a:t>: TCP/IP:"</a:t>
            </a:r>
            <a:r>
              <a:rPr lang="zh-CN" altLang="en-US" sz="900"/>
              <a:t>大头党</a:t>
            </a:r>
            <a:r>
              <a:rPr lang="en-US" altLang="zh-CN" sz="900"/>
              <a:t>",Unicode:</a:t>
            </a:r>
            <a:r>
              <a:rPr lang="zh-CN" altLang="en-US" sz="900"/>
              <a:t>没有明确表明其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仍保持中立</a:t>
            </a:r>
            <a:r>
              <a:rPr lang="en-US" altLang="zh-CN" sz="900"/>
              <a:t>;GB</a:t>
            </a:r>
            <a:r>
              <a:rPr lang="zh-CN" altLang="en-US" sz="900"/>
              <a:t>标准</a:t>
            </a:r>
            <a:r>
              <a:rPr lang="en-US" altLang="zh-CN" sz="900"/>
              <a:t>:</a:t>
            </a:r>
            <a:r>
              <a:rPr lang="zh-CN" altLang="en-US" sz="900"/>
              <a:t>还没有调查其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感兴趣的可以找找相关白皮书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4. </a:t>
            </a:r>
            <a:r>
              <a:rPr lang="zh-CN" altLang="en-US" sz="900" b="1"/>
              <a:t>例子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1 */</a:t>
            </a:r>
            <a:br>
              <a:rPr lang="en-US" altLang="zh-CN" sz="900"/>
            </a:br>
            <a:r>
              <a:rPr lang="en-US" altLang="zh-CN" sz="900"/>
              <a:t>INT16 n(1);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1(Hex: 0x0001);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"1",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2 */</a:t>
            </a:r>
            <a:br>
              <a:rPr lang="en-US" altLang="zh-CN" sz="900"/>
            </a:br>
            <a:r>
              <a:rPr lang="en-US" altLang="zh-CN" sz="900"/>
              <a:t>INT16 n(256);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256(Hex: 0x0100);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"0",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这样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256</a:t>
            </a:r>
            <a:r>
              <a:rPr lang="zh-CN" altLang="en-US" sz="900"/>
              <a:t>跟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1</a:t>
            </a:r>
            <a:r>
              <a:rPr lang="zh-CN" altLang="en-US" sz="900"/>
              <a:t>内存排列是一样的</a:t>
            </a:r>
            <a:r>
              <a:rPr lang="en-US" altLang="zh-CN" sz="900"/>
              <a:t>,</a:t>
            </a:r>
            <a:r>
              <a:rPr lang="zh-CN" altLang="en-US" sz="900"/>
              <a:t>反之也是一样的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这就是所谓的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.</a:t>
            </a:r>
            <a:endParaRPr lang="en-US" altLang="zh-CN" sz="900"/>
          </a:p>
          <a:p>
            <a:pPr eaLnBrk="1" hangingPunct="1">
              <a:lnSpc>
                <a:spcPct val="80000"/>
              </a:lnSpc>
            </a:pPr>
            <a:endParaRPr lang="en-US" altLang="zh-CN" sz="9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68985" indent="-295910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8300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56080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129155" indent="-236855" eaLnBrk="0" hangingPunct="0"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60286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7594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549015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4022090" indent="-236855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0876F2E-6DD8-46E7-8EBD-A6756087C1AA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E584D-DA30-42E6-B6AB-C9D2BEA4D8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  <a:endParaRPr lang="en-US" altLang="zh-CN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DA9CF-03F6-42E8-909A-D8D840B3AC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04D-74F3-442C-BEA0-A4B04CBF96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 smtClean="0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1" y="6023137"/>
            <a:ext cx="12192000" cy="8366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>
            <a:glow rad="127000">
              <a:schemeClr val="bg1">
                <a:alpha val="38000"/>
              </a:schemeClr>
            </a:glow>
          </a:effectLst>
        </p:spPr>
      </p:pic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223500" y="6237288"/>
            <a:ext cx="1354667" cy="4762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07A58F-92FA-4C20-BF32-9E303ED892C9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4049" y="-2356"/>
            <a:ext cx="12187951" cy="6993161"/>
            <a:chOff x="4049" y="26519"/>
            <a:chExt cx="12187951" cy="6993161"/>
          </a:xfrm>
        </p:grpSpPr>
        <p:pic>
          <p:nvPicPr>
            <p:cNvPr id="26" name="图片 25"/>
            <p:cNvPicPr>
              <a:picLocks noChangeAspect="1"/>
            </p:cNvPicPr>
            <p:nvPr userDrawn="1"/>
          </p:nvPicPr>
          <p:blipFill rotWithShape="1">
            <a:blip r:embed="rId2">
              <a:clrChange>
                <a:clrFrom>
                  <a:srgbClr val="01182D"/>
                </a:clrFrom>
                <a:clrTo>
                  <a:srgbClr val="01182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" t="50499" r="52"/>
            <a:stretch>
              <a:fillRect/>
            </a:stretch>
          </p:blipFill>
          <p:spPr>
            <a:xfrm>
              <a:off x="6561" y="3618316"/>
              <a:ext cx="12185439" cy="3401364"/>
            </a:xfrm>
            <a:prstGeom prst="rect">
              <a:avLst/>
            </a:prstGeom>
          </p:spPr>
        </p:pic>
        <p:sp>
          <p:nvSpPr>
            <p:cNvPr id="27" name="矩形 26"/>
            <p:cNvSpPr/>
            <p:nvPr userDrawn="1"/>
          </p:nvSpPr>
          <p:spPr>
            <a:xfrm>
              <a:off x="4049" y="26519"/>
              <a:ext cx="12187951" cy="6692474"/>
            </a:xfrm>
            <a:prstGeom prst="rect">
              <a:avLst/>
            </a:prstGeom>
            <a:gradFill flip="none" rotWithShape="1">
              <a:gsLst>
                <a:gs pos="3000">
                  <a:schemeClr val="accent1">
                    <a:alpha val="97000"/>
                    <a:lumMod val="5000"/>
                    <a:lumOff val="95000"/>
                  </a:schemeClr>
                </a:gs>
                <a:gs pos="89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10585" y="364350"/>
            <a:ext cx="1554844" cy="353947"/>
          </a:xfrm>
          <a:prstGeom prst="rect">
            <a:avLst/>
          </a:prstGeom>
        </p:spPr>
      </p:pic>
      <p:sp>
        <p:nvSpPr>
          <p:cNvPr id="29" name="任意多边形 20"/>
          <p:cNvSpPr/>
          <p:nvPr userDrawn="1"/>
        </p:nvSpPr>
        <p:spPr>
          <a:xfrm flipV="1">
            <a:off x="326571" y="359908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11290928" y="6595549"/>
            <a:ext cx="246888" cy="246888"/>
          </a:xfrm>
          <a:prstGeom prst="ellipse">
            <a:avLst/>
          </a:prstGeom>
          <a:solidFill>
            <a:srgbClr val="18978B"/>
          </a:solidFill>
          <a:ln>
            <a:solidFill>
              <a:srgbClr val="138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11430" y="6692474"/>
            <a:ext cx="12180570" cy="169469"/>
          </a:xfrm>
          <a:prstGeom prst="rect">
            <a:avLst/>
          </a:prstGeom>
          <a:solidFill>
            <a:srgbClr val="189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 userDrawn="1"/>
        </p:nvSpPr>
        <p:spPr>
          <a:xfrm>
            <a:off x="-1270" y="6692474"/>
            <a:ext cx="759220" cy="169469"/>
          </a:xfrm>
          <a:prstGeom prst="rect">
            <a:avLst/>
          </a:prstGeom>
          <a:solidFill>
            <a:srgbClr val="244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灯片编号占位符 3"/>
          <p:cNvSpPr txBox="1"/>
          <p:nvPr userDrawn="1"/>
        </p:nvSpPr>
        <p:spPr>
          <a:xfrm>
            <a:off x="11268341" y="6589899"/>
            <a:ext cx="292061" cy="283147"/>
          </a:xfrm>
          <a:prstGeom prst="rect">
            <a:avLst/>
          </a:prstGeom>
        </p:spPr>
        <p:txBody>
          <a:bodyPr vert="horz" wrap="square" lIns="0" tIns="0" rIns="0" bIns="0" rtlCol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</a:fld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617443" y="6665667"/>
            <a:ext cx="1380275" cy="2550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10515600" cy="617641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2E4E7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80938" cy="5637024"/>
          </a:xfrm>
          <a:prstGeom prst="rect">
            <a:avLst/>
          </a:prstGeom>
        </p:spPr>
        <p:txBody>
          <a:bodyPr/>
          <a:lstStyle>
            <a:lvl1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812800" indent="-355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0E7C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just">
              <a:lnSpc>
                <a:spcPct val="15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381" y="214313"/>
            <a:ext cx="10972800" cy="58261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 dirty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dirty="0" smtClean="0">
                <a:solidFill>
                  <a:srgbClr val="0D7157"/>
                </a:solidFill>
              </a:rPr>
            </a:fld>
            <a:r>
              <a:rPr lang="en-US" altLang="zh-CN" sz="1400" dirty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6565" y="116632"/>
            <a:ext cx="10668000" cy="6480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0"/>
          </p:nvPr>
        </p:nvSpPr>
        <p:spPr>
          <a:xfrm>
            <a:off x="527381" y="3429000"/>
            <a:ext cx="10957984" cy="2232248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/>
          <p:cNvPicPr>
            <a:picLocks noChangeAspect="1"/>
          </p:cNvPicPr>
          <p:nvPr userDrawn="1"/>
        </p:nvPicPr>
        <p:blipFill rotWithShape="1">
          <a:blip r:embed="rId2"/>
          <a:srcRect l="2404" t="-5367" r="14962" b="24558"/>
          <a:stretch>
            <a:fillRect/>
          </a:stretch>
        </p:blipFill>
        <p:spPr>
          <a:xfrm rot="16200000" flipH="1">
            <a:off x="7369494" y="2035492"/>
            <a:ext cx="6857998" cy="2787017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 userDrawn="1"/>
        </p:nvPicPr>
        <p:blipFill rotWithShape="1">
          <a:blip r:embed="rId2"/>
          <a:srcRect l="2404" r="33315" b="46267"/>
          <a:stretch>
            <a:fillRect/>
          </a:stretch>
        </p:blipFill>
        <p:spPr>
          <a:xfrm rot="5400000" flipH="1">
            <a:off x="-1108285" y="1108283"/>
            <a:ext cx="3396401" cy="1179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"/>
            <a:ext cx="12192000" cy="6857841"/>
          </a:xfrm>
          <a:prstGeom prst="rect">
            <a:avLst/>
          </a:prstGeom>
        </p:spPr>
      </p:pic>
      <p:pic>
        <p:nvPicPr>
          <p:cNvPr id="10" name="图片 9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46"/>
          <a:stretch>
            <a:fillRect/>
          </a:stretch>
        </p:blipFill>
        <p:spPr>
          <a:xfrm rot="5400000" flipH="1">
            <a:off x="6586760" y="1273196"/>
            <a:ext cx="6857999" cy="4352484"/>
          </a:xfrm>
          <a:prstGeom prst="rect">
            <a:avLst/>
          </a:prstGeom>
        </p:spPr>
      </p:pic>
      <p:pic>
        <p:nvPicPr>
          <p:cNvPr id="11" name="图片 10" descr="图片包含 屏幕截图&#10;&#10;已生成高可信度的说明"/>
          <p:cNvPicPr>
            <a:picLocks noChangeAspect="1"/>
          </p:cNvPicPr>
          <p:nvPr userDrawn="1"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" r="26146" b="66609"/>
          <a:stretch>
            <a:fillRect/>
          </a:stretch>
        </p:blipFill>
        <p:spPr>
          <a:xfrm rot="16200000" flipH="1">
            <a:off x="-2770703" y="2770706"/>
            <a:ext cx="6857999" cy="131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847" y="6774"/>
            <a:ext cx="12203853" cy="6852073"/>
          </a:xfrm>
          <a:prstGeom prst="rect">
            <a:avLst/>
          </a:prstGeom>
          <a:gradFill>
            <a:gsLst>
              <a:gs pos="0">
                <a:srgbClr val="2E4E7E"/>
              </a:gs>
              <a:gs pos="100000">
                <a:srgbClr val="1387B7"/>
              </a:gs>
            </a:gsLst>
            <a:lin ang="19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693" y="-7620"/>
            <a:ext cx="12187767" cy="68664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矩形 9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6969651" y="-177967"/>
            <a:ext cx="8488680" cy="8392993"/>
          </a:xfrm>
          <a:prstGeom prst="rect">
            <a:avLst/>
          </a:prstGeom>
          <a:blipFill rotWithShape="1">
            <a:blip r:embed="rId2">
              <a:alphaModFix amt="4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  </a:t>
            </a:r>
            <a:endParaRPr lang="en-US" altLang="zh-CN" sz="2400"/>
          </a:p>
        </p:txBody>
      </p:sp>
      <p:sp>
        <p:nvSpPr>
          <p:cNvPr id="12" name="矩形 11"/>
          <p:cNvSpPr/>
          <p:nvPr userDrawn="1"/>
        </p:nvSpPr>
        <p:spPr>
          <a:xfrm>
            <a:off x="-3967229" y="-5606898"/>
            <a:ext cx="8488863" cy="8393131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5241" y="6689514"/>
            <a:ext cx="12170833" cy="169333"/>
          </a:xfrm>
          <a:prstGeom prst="rect">
            <a:avLst/>
          </a:prstGeom>
          <a:solidFill>
            <a:srgbClr val="138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-1693" y="6689514"/>
            <a:ext cx="758613" cy="169333"/>
          </a:xfrm>
          <a:prstGeom prst="rect">
            <a:avLst/>
          </a:prstGeom>
          <a:solidFill>
            <a:srgbClr val="2E4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10038"/>
            <a:ext cx="10515600" cy="28532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90266"/>
            <a:ext cx="10515600" cy="15004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944"/>
            <a:ext cx="5181600" cy="435209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89"/>
            <a:ext cx="10515600" cy="1325795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267"/>
            <a:ext cx="5157787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6067"/>
            <a:ext cx="5157787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745267"/>
            <a:ext cx="5183188" cy="82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616067"/>
            <a:ext cx="5183188" cy="357467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ADBD5-FF6F-4F1F-AF78-B518D2CD17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C2A10-E97F-46DF-9873-696D05EB3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1" y="713797"/>
            <a:ext cx="4681655" cy="142841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798"/>
            <a:ext cx="5711883" cy="54045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1" y="2314278"/>
            <a:ext cx="4681655" cy="381225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9" y="365190"/>
            <a:ext cx="908901" cy="5812855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90"/>
            <a:ext cx="9446443" cy="5812855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40"/>
            <a:ext cx="10515600" cy="555994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5332486-88F3-4A48-9EC2-66646CFA1BC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3571F94-E5E5-4A54-8A06-F305846661D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5C251E5-7CCA-4DA3-AA80-A42DA27621B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F4039E46-F4C7-49A4-9367-76E34A81F6C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B85E15E-130D-48C6-81EB-CEA992FB9F7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DBD5A7A5-A845-4344-86D1-29C7FA977B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D1B44A1-4939-4887-84BB-7FB130EEC19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29373BB8-A121-4608-AD20-8BEECCC372C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FB61761-3FF1-4F59-B9D7-6E756298F23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196BC17B-A293-4B9D-B715-8101B30D6396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E860031F-1906-46A1-B9A0-5E9CA84BEE1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3A14CFCF-D29E-4EF7-BE8F-F195BB74B9B0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PhAnim="0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ADB768AF-D19D-4B19-B140-7DF97929A9A1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PhAnim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7DB7D154-6577-432F-8144-43C687260925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</a:t>
            </a:r>
            <a:r>
              <a:rPr lang="zh-CN" altLang="en-US" dirty="0"/>
              <a:t>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 -</a:t>
            </a:r>
            <a:fld id="{5F521C08-B429-4574-BE91-8CD5A8D82BBE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PhAnim="0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573C808F-8CB0-43E5-AB97-CCAD81A48CB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PhAnim="0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3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4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B7857FD0-78B7-4748-B262-90984D9C86CB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 showMasterPhAnim="0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5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24417" y="6524625"/>
            <a:ext cx="1919816" cy="1968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ADB7D70D-7DF3-4918-ACB7-161C21D1246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showMasterSp="0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计算机组成原理  </a:t>
            </a:r>
            <a:r>
              <a:rPr lang="en-US" altLang="zh-CN"/>
              <a:t>Slide</a:t>
            </a:r>
            <a:r>
              <a:rPr lang="en-US" altLang="zh-CN" sz="1200"/>
              <a:t> </a:t>
            </a:r>
            <a:fld id="{FD3FAE62-0744-4188-868F-C5ADF094D286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showMasterPhAnim="0" showMasterSp="0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showMasterPhAnim="0" showMasterSp="0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showMasterPhAnim="0" showMasterSp="0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6" name="Picture 8"/>
            <p:cNvPicPr>
              <a:picLocks noChangeAspect="1" noChangeArrowheads="1"/>
            </p:cNvPicPr>
            <p:nvPr userDrawn="1"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0" y="6248400"/>
            <a:ext cx="2641600" cy="476250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55651" y="1752600"/>
            <a:ext cx="10668000" cy="42672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11200" y="6153150"/>
            <a:ext cx="3657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</a:fld>
            <a:r>
              <a:rPr lang="en-US" altLang="zh-CN" sz="1200"/>
              <a:t> </a:t>
            </a:r>
            <a:endParaRPr lang="en-US" altLang="zh-CN" sz="12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052513"/>
            <a:ext cx="537633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89133" y="1052513"/>
            <a:ext cx="5378451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14313"/>
            <a:ext cx="2743200" cy="58785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14313"/>
            <a:ext cx="8026400" cy="58785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14313"/>
            <a:ext cx="10972800" cy="58785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81" y="980728"/>
            <a:ext cx="10957984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2738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6288021" y="1052984"/>
            <a:ext cx="547260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55651" y="3962400"/>
            <a:ext cx="10668000" cy="2057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10224459" y="6237312"/>
            <a:ext cx="1353344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01D71506-0713-46DD-9483-17E15EDE737E}" type="slidenum">
              <a:rPr lang="en-US" altLang="zh-CN" smtClean="0"/>
            </a:fld>
            <a:r>
              <a:rPr lang="en-US" altLang="zh-CN"/>
              <a:t>- </a:t>
            </a: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10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0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4" Type="http://schemas.openxmlformats.org/officeDocument/2006/relationships/theme" Target="../theme/theme11.xml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4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theme" Target="../theme/theme12.xml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7" Type="http://schemas.openxmlformats.org/officeDocument/2006/relationships/theme" Target="../theme/theme5.xml"/><Relationship Id="rId16" Type="http://schemas.openxmlformats.org/officeDocument/2006/relationships/tags" Target="../tags/tag3.xml"/><Relationship Id="rId15" Type="http://schemas.openxmlformats.org/officeDocument/2006/relationships/tags" Target="../tags/tag2.xml"/><Relationship Id="rId14" Type="http://schemas.openxmlformats.org/officeDocument/2006/relationships/tags" Target="../tags/tag1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4" Type="http://schemas.openxmlformats.org/officeDocument/2006/relationships/theme" Target="../theme/theme6.xml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3" Type="http://schemas.openxmlformats.org/officeDocument/2006/relationships/theme" Target="../theme/theme7.xml"/><Relationship Id="rId12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heme" Target="../theme/theme9.xml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32B2F23B-AF66-41A9-897D-44609AD9DF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2F030DD-4EA3-4D16-8C1C-D1952208E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anose="020B0600070205080204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</a:fld>
            <a:r>
              <a:rPr lang="en-US" altLang="zh-CN" dirty="0">
                <a:solidFill>
                  <a:srgbClr val="080808"/>
                </a:solidFill>
              </a:rPr>
              <a:t>-</a:t>
            </a:r>
            <a:r>
              <a:rPr lang="en-US" altLang="zh-CN" dirty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7" name="Picture 8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416480" y="6337126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140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</a:fld>
            <a:r>
              <a:rPr lang="en-US" altLang="zh-CN" sz="140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838200" y="365189"/>
            <a:ext cx="10515600" cy="1325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838200" y="1825944"/>
            <a:ext cx="10515600" cy="4352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462"/>
            <a:ext cx="41148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462"/>
            <a:ext cx="2743200" cy="365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algn="r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l" eaLnBrk="1" hangingPunct="1"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417" y="6524625"/>
            <a:ext cx="1919816" cy="196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defRPr sz="1000" b="1"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anose="020B0600070205080204" pitchFamily="34" charset="-128"/>
              </a:rPr>
              <a:t></a:t>
            </a:r>
            <a:r>
              <a:rPr lang="de-DE" altLang="zh-CN"/>
              <a:t> </a:t>
            </a:r>
            <a:fld id="{7E5DDCFB-3ACE-4311-B546-53507CE1A8D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组合 1"/>
          <p:cNvGrpSpPr/>
          <p:nvPr userDrawn="1"/>
        </p:nvGrpSpPr>
        <p:grpSpPr bwMode="auto"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2050" name="Picture 2"/>
            <p:cNvPicPr>
              <a:picLocks noChangeAspect="1" noChangeArrowheads="1"/>
            </p:cNvPicPr>
            <p:nvPr userDrawn="1"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3320" name="Picture 8"/>
            <p:cNvPicPr>
              <a:picLocks noChangeAspect="1" noChangeArrowheads="1"/>
            </p:cNvPicPr>
            <p:nvPr userDrawn="1"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3500" y="6237288"/>
            <a:ext cx="1354667" cy="476250"/>
          </a:xfrm>
          <a:prstGeom prst="rect">
            <a:avLst/>
          </a:prstGeom>
        </p:spPr>
        <p:txBody>
          <a:bodyPr/>
          <a:lstStyle>
            <a:lvl1pPr algn="r">
              <a:defRPr sz="1400" dirty="0">
                <a:solidFill>
                  <a:srgbClr val="0D7157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/>
              <a:t> -</a:t>
            </a:r>
            <a:fld id="{CAE7922D-FD5F-4BE1-993F-FD194E04727B}" type="slidenum">
              <a:rPr lang="en-US" altLang="zh-CN"/>
            </a:fld>
            <a:r>
              <a:rPr lang="en-US" altLang="zh-CN"/>
              <a:t>- 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3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t="23912" b="39018"/>
          <a:stretch>
            <a:fillRect/>
          </a:stretch>
        </p:blipFill>
        <p:spPr bwMode="auto">
          <a:xfrm>
            <a:off x="0" y="2060576"/>
            <a:ext cx="12192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ea typeface="宋体" panose="02010600030101010101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anose="02010609060101010101" pitchFamily="49" charset="-122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1"/>
            <a:ext cx="12192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14313"/>
            <a:ext cx="10972800" cy="582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052513"/>
            <a:ext cx="10957984" cy="5040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第二级</a:t>
            </a:r>
            <a:endParaRPr lang="zh-CN" altLang="en-US" dirty="0"/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algn="l"/>
            <a:endParaRPr lang="zh-CN" altLang="en-US" sz="1800" i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l">
              <a:defRPr sz="1200" i="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224459" y="6237312"/>
            <a:ext cx="1353344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</a:fld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wmf"/><Relationship Id="rId4" Type="http://schemas.openxmlformats.org/officeDocument/2006/relationships/image" Target="../media/image3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image" Target="../media/image28.jpe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baike.baidu.com/subview/18536/18536.htm" TargetMode="External"/><Relationship Id="rId2" Type="http://schemas.openxmlformats.org/officeDocument/2006/relationships/hyperlink" Target="http://baike.baidu.com/view/1268339.htm" TargetMode="External"/><Relationship Id="rId1" Type="http://schemas.openxmlformats.org/officeDocument/2006/relationships/hyperlink" Target="http://baike.baidu.com/view/47173.htm" TargetMode="Externa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wmf"/><Relationship Id="rId4" Type="http://schemas.openxmlformats.org/officeDocument/2006/relationships/image" Target="../media/image3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jpeg"/><Relationship Id="rId2" Type="http://schemas.openxmlformats.org/officeDocument/2006/relationships/image" Target="../media/image22.png"/><Relationship Id="rId1" Type="http://schemas.openxmlformats.org/officeDocument/2006/relationships/image" Target="../media/image41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4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历史机型中的寄存器数目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1015" y="967779"/>
          <a:ext cx="1067159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78"/>
                <a:gridCol w="1548635"/>
                <a:gridCol w="1498135"/>
                <a:gridCol w="3514383"/>
                <a:gridCol w="3340359"/>
              </a:tblGrid>
              <a:tr h="2563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年代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机型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通用寄存器个数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体系结构类型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指令形式</a:t>
                      </a:r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1949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EDSAC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 200    (AC)+200</a:t>
                      </a: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AC</a:t>
                      </a: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，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1953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IBM 701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累加器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1963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CDC 6600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  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Register-Register</a:t>
                      </a:r>
                      <a:r>
                        <a:rPr lang="zh-CN" altLang="en-US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只有访存指令才能访问内存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1964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IBM S/360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Register-Memory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一个操作数在内存中，一个在寄存器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1965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PDP-11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8008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/>
                        <a:t>累加器                                     （</a:t>
                      </a:r>
                      <a:r>
                        <a:rPr lang="en-US" altLang="zh-CN" sz="1400" dirty="0"/>
                        <a:t>1</a:t>
                      </a:r>
                      <a:r>
                        <a:rPr lang="zh-CN" altLang="en-US" sz="1400" dirty="0"/>
                        <a:t>个累加器</a:t>
                      </a:r>
                      <a:r>
                        <a:rPr lang="en-US" altLang="zh-CN" sz="1400" dirty="0"/>
                        <a:t>+6</a:t>
                      </a:r>
                      <a:r>
                        <a:rPr lang="zh-CN" altLang="en-US" sz="1400" dirty="0"/>
                        <a:t>个通用寄存器</a:t>
                      </a:r>
                      <a:r>
                        <a:rPr lang="en-US" altLang="zh-CN" sz="1400" dirty="0"/>
                        <a:t>+2</a:t>
                      </a:r>
                      <a:r>
                        <a:rPr lang="zh-CN" altLang="en-US" sz="1400" dirty="0"/>
                        <a:t>个</a:t>
                      </a:r>
                      <a:r>
                        <a:rPr lang="en-US" altLang="zh-CN" sz="1400" dirty="0"/>
                        <a:t>ALU</a:t>
                      </a:r>
                      <a:r>
                        <a:rPr lang="zh-CN" altLang="en-US" sz="1400" dirty="0"/>
                        <a:t>暂存寄存器）</a:t>
                      </a:r>
                      <a:endParaRPr lang="zh-CN" altLang="en-US" sz="1400" dirty="0"/>
                    </a:p>
                  </a:txBody>
                  <a:tcPr/>
                </a:tc>
                <a:tc hMerge="1"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累加器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1977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VAX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r>
                        <a:rPr lang="zh-CN" altLang="en-US" sz="1400" dirty="0"/>
                        <a:t>，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Memory-Memory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两个操作数可同时在内存中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1978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Intel 8086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扩展的累加器</a:t>
                      </a:r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/</a:t>
                      </a:r>
                      <a:r>
                        <a:rPr lang="zh-CN" altLang="en-US" sz="1400" b="1" dirty="0">
                          <a:solidFill>
                            <a:srgbClr val="C00000"/>
                          </a:solidFill>
                        </a:rPr>
                        <a:t>专用寄存器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Motorola 68000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Intel 80386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/>
                        <a:t>Register-Memory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1985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MIPS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solidFill>
                            <a:srgbClr val="C00000"/>
                          </a:solidFill>
                        </a:rPr>
                        <a:t>32</a:t>
                      </a:r>
                      <a:endParaRPr lang="zh-CN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HP PA-RISC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1987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SUN SPARC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IBM PowerPC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3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1992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DEC Alpha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Load-Store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加减指令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dirty="0"/>
              <a:t>加法</a:t>
            </a:r>
            <a:endParaRPr lang="en-US" altLang="zh-CN" sz="2800" b="1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c</a:t>
            </a:r>
            <a:r>
              <a:rPr lang="en-US" altLang="zh-CN" sz="2400" b="1" dirty="0">
                <a:ea typeface="MS PGothic" panose="020B0600070205080204" pitchFamily="34" charset="-128"/>
              </a:rPr>
              <a:t>                   (in C)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r>
              <a:rPr lang="en-US" altLang="zh-CN" sz="2400" b="1" dirty="0">
                <a:ea typeface="MS PGothic" panose="020B0600070205080204" pitchFamily="34" charset="-128"/>
              </a:rPr>
              <a:t>       (in MIPS)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c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$s0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endParaRPr lang="en-US" altLang="zh-CN" sz="2400" b="1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eaLnBrk="1" hangingPunct="1"/>
            <a:r>
              <a:rPr lang="zh-CN" altLang="en-US" sz="2800" b="1" dirty="0"/>
              <a:t>减法</a:t>
            </a:r>
            <a:endParaRPr lang="en-US" altLang="zh-CN" sz="2800" b="1" dirty="0"/>
          </a:p>
          <a:p>
            <a:pPr lvl="1" eaLnBrk="1" hangingPunct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d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e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–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f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   </a:t>
            </a:r>
            <a:r>
              <a:rPr lang="en-US" altLang="zh-CN" sz="2400" b="1" dirty="0">
                <a:ea typeface="MS PGothic" panose="020B0600070205080204" pitchFamily="34" charset="-128"/>
              </a:rPr>
              <a:t> (in C)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sub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$s5</a:t>
            </a:r>
            <a:r>
              <a:rPr lang="en-US" altLang="zh-CN" sz="2400" b="1" dirty="0">
                <a:ea typeface="MS PGothic" panose="020B0600070205080204" pitchFamily="34" charset="-128"/>
              </a:rPr>
              <a:t>       (in MIPS)</a:t>
            </a:r>
            <a:endParaRPr lang="en-US" altLang="zh-CN" sz="2400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d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e</a:t>
            </a:r>
            <a:r>
              <a:rPr lang="en-US" altLang="zh-CN" sz="2400" dirty="0"/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f</a:t>
            </a:r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zh-CN" altLang="en-US" sz="2400" dirty="0"/>
              <a:t>编译后对应寄存器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$s3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$s4</a:t>
            </a:r>
            <a:r>
              <a:rPr lang="en-US" altLang="zh-CN" sz="2400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$s5</a:t>
            </a:r>
            <a:r>
              <a:rPr lang="en-US" altLang="zh-CN" sz="2400" b="1" dirty="0">
                <a:ea typeface="MS PGothic" panose="020B0600070205080204" pitchFamily="34" charset="-128"/>
              </a:rPr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加减指令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/>
              <a:t>如何编译下面的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</a:t>
            </a:r>
            <a:r>
              <a:rPr lang="en-US" altLang="zh-CN" sz="2800" dirty="0"/>
              <a:t>?</a:t>
            </a:r>
            <a:endParaRPr lang="en-US" altLang="zh-CN" sz="2800" dirty="0"/>
          </a:p>
          <a:p>
            <a:pPr algn="ctr" eaLnBrk="1" hangingPunct="1">
              <a:buFont typeface="Times" panose="02020603050405020304" pitchFamily="18" charset="0"/>
              <a:buNone/>
            </a:pPr>
            <a:r>
              <a:rPr lang="en-US" altLang="zh-CN" sz="28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c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d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8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-</a:t>
            </a:r>
            <a:r>
              <a:rPr lang="en-US" altLang="zh-CN" sz="2800" b="1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e;</a:t>
            </a:r>
            <a:endParaRPr lang="en-US" altLang="zh-CN" sz="2800" b="1" dirty="0">
              <a:solidFill>
                <a:srgbClr val="C0000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r>
              <a:rPr lang="zh-CN" altLang="en-US" sz="2800" dirty="0"/>
              <a:t>编译成多行汇编指令</a:t>
            </a:r>
            <a:endParaRPr lang="en-US" altLang="zh-CN" sz="2800" dirty="0"/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$t0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temp = b + c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$t0, $t0, 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$s3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temp = temp + d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sub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$s0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$t0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 </a:t>
            </a:r>
            <a:r>
              <a:rPr lang="en-US" altLang="zh-CN" sz="24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$s4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a = temp - e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eaLnBrk="1" hangingPunct="1"/>
            <a:r>
              <a:rPr lang="zh-CN" altLang="en-US" sz="2800" dirty="0"/>
              <a:t>一个简单的</a:t>
            </a:r>
            <a:r>
              <a:rPr lang="en-US" altLang="zh-CN" sz="2800" dirty="0"/>
              <a:t>C</a:t>
            </a:r>
            <a:r>
              <a:rPr lang="zh-CN" altLang="en-US" sz="2800" dirty="0"/>
              <a:t>语言表达式变成多行汇编语句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MIPS</a:t>
            </a:r>
            <a:r>
              <a:rPr lang="zh-CN" altLang="en-US" dirty="0"/>
              <a:t>访存指令 </a:t>
            </a:r>
            <a:r>
              <a:rPr lang="en-US" altLang="zh-CN" dirty="0" err="1"/>
              <a:t>lw</a:t>
            </a:r>
            <a:r>
              <a:rPr lang="en-US" altLang="zh-CN" dirty="0"/>
              <a:t> </a:t>
            </a:r>
            <a:r>
              <a:rPr lang="en-US" altLang="zh-CN" dirty="0" err="1"/>
              <a:t>sw</a:t>
            </a:r>
            <a:r>
              <a:rPr lang="en-US" altLang="zh-CN" dirty="0"/>
              <a:t> </a:t>
            </a:r>
            <a:r>
              <a:rPr lang="en-US" altLang="zh-CN" dirty="0" err="1"/>
              <a:t>lb</a:t>
            </a:r>
            <a:r>
              <a:rPr lang="en-US" altLang="zh-CN" dirty="0"/>
              <a:t> sb </a:t>
            </a:r>
            <a:r>
              <a:rPr lang="en-US" altLang="zh-CN" dirty="0" err="1"/>
              <a:t>lh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b="1" dirty="0"/>
              <a:t>读内存指令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=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+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A[8]</a:t>
            </a:r>
            <a:r>
              <a:rPr lang="zh-CN" altLang="en-US" b="1" dirty="0">
                <a:latin typeface="Courier New" panose="02070309020205020404" pitchFamily="49" charset="0"/>
                <a:ea typeface="MS PGothic" panose="020B0600070205080204" pitchFamily="34" charset="-128"/>
              </a:rPr>
              <a:t>；</a:t>
            </a:r>
            <a:r>
              <a:rPr lang="en-US" altLang="zh-CN" b="1" dirty="0">
                <a:ea typeface="MS PGothic" panose="020B0600070205080204" pitchFamily="34" charset="-128"/>
              </a:rPr>
              <a:t> 	</a:t>
            </a:r>
            <a:r>
              <a:rPr lang="en-US" altLang="zh-CN" sz="21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A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为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int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数组          </a:t>
            </a:r>
            <a:r>
              <a:rPr lang="en-US" altLang="zh-CN" b="1" dirty="0">
                <a:ea typeface="MS PGothic" panose="020B0600070205080204" pitchFamily="34" charset="-128"/>
              </a:rPr>
              <a:t>(in C)</a:t>
            </a:r>
            <a:endParaRPr lang="en-US" altLang="zh-CN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32($s3)</a:t>
            </a:r>
            <a:r>
              <a:rPr lang="en-US" altLang="zh-CN" b="1" dirty="0">
                <a:ea typeface="MS PGothic" panose="020B0600070205080204" pitchFamily="34" charset="-128"/>
              </a:rPr>
              <a:t>    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$s3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为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A[0]</a:t>
            </a:r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</a:rPr>
              <a:t>地址</a:t>
            </a:r>
            <a:r>
              <a:rPr lang="en-US" altLang="zh-CN" sz="1800" dirty="0">
                <a:solidFill>
                  <a:schemeClr val="bg2">
                    <a:lumMod val="50000"/>
                  </a:schemeClr>
                </a:solidFill>
              </a:rPr>
              <a:t>        </a:t>
            </a:r>
            <a:r>
              <a:rPr lang="en-US" altLang="zh-CN" b="1" dirty="0">
                <a:ea typeface="MS PGothic" panose="020B0600070205080204" pitchFamily="34" charset="-128"/>
              </a:rPr>
              <a:t>(in MIPS)</a:t>
            </a:r>
            <a:endParaRPr lang="en-US" altLang="zh-CN" b="1" dirty="0">
              <a:ea typeface="MS PGothic" panose="020B0600070205080204" pitchFamily="34" charset="-128"/>
            </a:endParaRPr>
          </a:p>
          <a:p>
            <a:pPr lvl="1"/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,$t0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g=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[8]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r>
              <a:rPr lang="zh-CN" altLang="en-US" b="1" dirty="0"/>
              <a:t>变址寻址</a:t>
            </a:r>
            <a:endParaRPr lang="en-US" altLang="zh-CN" b="1" dirty="0"/>
          </a:p>
          <a:p>
            <a:pPr lvl="1"/>
            <a:r>
              <a:rPr lang="zh-CN" altLang="en-US" sz="2100" dirty="0"/>
              <a:t>基址寄存器 </a:t>
            </a:r>
            <a:r>
              <a:rPr lang="en-US" altLang="zh-CN" sz="2100" dirty="0"/>
              <a:t>+ </a:t>
            </a:r>
            <a:r>
              <a:rPr lang="zh-CN" altLang="en-US" sz="2100" dirty="0"/>
              <a:t>偏移量</a:t>
            </a:r>
            <a:endParaRPr lang="en-US" altLang="zh-CN" sz="2100" dirty="0"/>
          </a:p>
          <a:p>
            <a:pPr eaLnBrk="1" hangingPunct="1"/>
            <a:r>
              <a:rPr lang="zh-CN" altLang="en-US" b="1" dirty="0"/>
              <a:t>写内存指令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A[12] 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=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A[8]</a:t>
            </a:r>
            <a:r>
              <a:rPr lang="zh-CN" altLang="en-US" b="1" dirty="0">
                <a:latin typeface="Courier New" panose="02070309020205020404" pitchFamily="49" charset="0"/>
                <a:ea typeface="MS PGothic" panose="020B0600070205080204" pitchFamily="34" charset="-128"/>
              </a:rPr>
              <a:t>；</a:t>
            </a:r>
            <a:r>
              <a:rPr lang="en-US" altLang="zh-CN" b="1" dirty="0">
                <a:ea typeface="MS PGothic" panose="020B0600070205080204" pitchFamily="34" charset="-128"/>
              </a:rPr>
              <a:t>    	</a:t>
            </a:r>
            <a:r>
              <a:rPr lang="en-US" altLang="zh-CN" sz="21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为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int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数组          </a:t>
            </a:r>
            <a:r>
              <a:rPr lang="en-US" altLang="zh-CN" b="1" dirty="0">
                <a:ea typeface="MS PGothic" panose="020B0600070205080204" pitchFamily="34" charset="-128"/>
              </a:rPr>
              <a:t>(in C)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lw</a:t>
            </a: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32($s3)</a:t>
            </a:r>
            <a:r>
              <a:rPr lang="en-US" altLang="zh-CN" b="1" dirty="0">
                <a:ea typeface="MS PGothic" panose="020B0600070205080204" pitchFamily="34" charset="-128"/>
              </a:rPr>
              <a:t>    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get A[8]      </a:t>
            </a:r>
            <a:r>
              <a:rPr lang="en-US" altLang="zh-CN" b="1" dirty="0">
                <a:ea typeface="MS PGothic" panose="020B0600070205080204" pitchFamily="34" charset="-128"/>
              </a:rPr>
              <a:t>(in MIPS)</a:t>
            </a:r>
            <a:endParaRPr lang="en-US" altLang="zh-CN" b="1" dirty="0"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$s2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,$t0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</a:t>
            </a:r>
            <a:r>
              <a:rPr lang="en-US" altLang="zh-CN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h+A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[8]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sw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$t0,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48($s3)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 	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store A[12] 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eaLnBrk="1" hangingPunct="1"/>
            <a:endParaRPr lang="en-US" altLang="zh-CN" dirty="0"/>
          </a:p>
          <a:p>
            <a:pPr lvl="1" eaLnBrk="1" hangingPunct="1"/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加立即数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3252999"/>
          </a:xfrm>
        </p:spPr>
        <p:txBody>
          <a:bodyPr>
            <a:normAutofit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b="1" dirty="0"/>
              <a:t>加常数运算</a:t>
            </a:r>
            <a:endParaRPr lang="en-US" altLang="zh-CN" b="1" dirty="0"/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=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+ 4</a:t>
            </a:r>
            <a:r>
              <a:rPr lang="zh-CN" altLang="en-US" b="1" dirty="0">
                <a:latin typeface="Courier New" panose="02070309020205020404" pitchFamily="49" charset="0"/>
                <a:ea typeface="MS PGothic" panose="020B0600070205080204" pitchFamily="34" charset="-128"/>
              </a:rPr>
              <a:t>；</a:t>
            </a:r>
            <a:r>
              <a:rPr lang="en-US" altLang="zh-CN" b="1" dirty="0">
                <a:ea typeface="MS PGothic" panose="020B0600070205080204" pitchFamily="34" charset="-128"/>
              </a:rPr>
              <a:t>                                           </a:t>
            </a:r>
            <a:r>
              <a:rPr lang="en-US" altLang="zh-CN" dirty="0">
                <a:ea typeface="MS PGothic" panose="020B0600070205080204" pitchFamily="34" charset="-128"/>
              </a:rPr>
              <a:t> (in C)</a:t>
            </a:r>
            <a:endParaRPr lang="en-US" altLang="zh-CN" dirty="0">
              <a:ea typeface="MS PGothic" panose="020B0600070205080204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lw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$t0, 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0($s3)</a:t>
            </a:r>
            <a:r>
              <a:rPr lang="en-US" altLang="zh-CN" b="1" dirty="0">
                <a:ea typeface="MS PGothic" panose="020B0600070205080204" pitchFamily="34" charset="-128"/>
              </a:rPr>
              <a:t>    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$t0=4  $s3=Address(4) </a:t>
            </a:r>
            <a:endParaRPr lang="en-US" altLang="zh-CN" dirty="0">
              <a:solidFill>
                <a:schemeClr val="bg2">
                  <a:lumMod val="50000"/>
                </a:schemeClr>
              </a:solidFill>
              <a:ea typeface="MS PGothic" panose="020B0600070205080204" pitchFamily="34" charset="-128"/>
            </a:endParaRPr>
          </a:p>
          <a:p>
            <a:pPr lvl="1">
              <a:lnSpc>
                <a:spcPct val="140000"/>
              </a:lnSpc>
            </a:pPr>
            <a:r>
              <a:rPr lang="en-US" altLang="zh-CN" b="1" dirty="0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,$t0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g=g+4</a:t>
            </a:r>
            <a:endParaRPr lang="en-US" altLang="zh-CN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>
              <a:lnSpc>
                <a:spcPct val="140000"/>
              </a:lnSpc>
            </a:pPr>
            <a:r>
              <a:rPr lang="zh-CN" altLang="en-US" b="1" dirty="0"/>
              <a:t>立即数加指令</a:t>
            </a:r>
            <a:endParaRPr lang="en-US" altLang="zh-CN" b="1" dirty="0"/>
          </a:p>
          <a:p>
            <a:pPr lvl="1">
              <a:lnSpc>
                <a:spcPct val="140000"/>
              </a:lnSpc>
            </a:pPr>
            <a:r>
              <a:rPr lang="en-US" altLang="zh-CN" b="1" dirty="0" err="1">
                <a:solidFill>
                  <a:schemeClr val="tx1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addi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$s1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,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4</a:t>
            </a:r>
            <a:r>
              <a:rPr lang="en-US" altLang="zh-CN" b="1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</a:t>
            </a:r>
            <a:r>
              <a:rPr lang="en-US" altLang="zh-CN" b="1" dirty="0">
                <a:ea typeface="MS PGothic" panose="020B0600070205080204" pitchFamily="34" charset="-128"/>
              </a:rPr>
              <a:t>  </a:t>
            </a: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$s1=$s1+4    </a:t>
            </a:r>
            <a:r>
              <a:rPr lang="en-US" altLang="zh-CN" dirty="0">
                <a:ea typeface="MS PGothic" panose="020B0600070205080204" pitchFamily="34" charset="-128"/>
              </a:rPr>
              <a:t>(in MIPS)</a:t>
            </a:r>
            <a:endParaRPr lang="en-US" altLang="zh-CN" dirty="0">
              <a:ea typeface="MS PGothic" panose="020B0600070205080204" pitchFamily="34" charset="-128"/>
            </a:endParaRPr>
          </a:p>
          <a:p>
            <a:pPr lvl="1">
              <a:buNone/>
            </a:pPr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/>
            <a:endParaRPr lang="en-US" altLang="zh-CN" dirty="0"/>
          </a:p>
          <a:p>
            <a:pPr lvl="1"/>
            <a:endParaRPr lang="en-US" altLang="zh-CN" i="1" dirty="0">
              <a:solidFill>
                <a:schemeClr val="bg2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39926" y="40941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/>
                <a:gridCol w="2284413"/>
                <a:gridCol w="2362200"/>
                <a:gridCol w="2663825"/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实例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注释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加立即数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立即数寻址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取字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变址寻址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存字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anose="02070309020205020404" pitchFamily="49" charset="0"/>
                          <a:ea typeface="MS PGothic" panose="020B0600070205080204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anose="02070309020205020404" pitchFamily="49" charset="0"/>
                        <a:ea typeface="MS PGothic" panose="020B0600070205080204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变址寻址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6163568" y="3644900"/>
            <a:ext cx="4326632" cy="2844800"/>
          </a:xfrm>
          <a:prstGeom prst="roundRect">
            <a:avLst>
              <a:gd name="adj" fmla="val 3274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条件判断指令   </a:t>
            </a:r>
            <a:r>
              <a:rPr lang="en-US" altLang="zh-CN" dirty="0" err="1"/>
              <a:t>beq</a:t>
            </a:r>
            <a:r>
              <a:rPr lang="en-US" altLang="zh-CN" dirty="0"/>
              <a:t> reg</a:t>
            </a:r>
            <a:r>
              <a:rPr lang="en-US" altLang="zh-CN" baseline="-25000" dirty="0"/>
              <a:t>1</a:t>
            </a:r>
            <a:r>
              <a:rPr lang="en-US" altLang="zh-CN" dirty="0"/>
              <a:t>,reg</a:t>
            </a:r>
            <a:r>
              <a:rPr lang="en-US" altLang="zh-CN" baseline="-25000" dirty="0"/>
              <a:t>2</a:t>
            </a:r>
            <a:r>
              <a:rPr lang="en-US" altLang="zh-CN" dirty="0"/>
              <a:t>,label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942764"/>
            <a:ext cx="4515978" cy="563702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altLang="zh-CN" b="1" dirty="0"/>
              <a:t>C</a:t>
            </a:r>
            <a:r>
              <a:rPr lang="zh-CN" altLang="en-US" b="1" dirty="0"/>
              <a:t>语言条件判断指令</a:t>
            </a:r>
            <a:endParaRPr lang="en-US" altLang="zh-CN" b="1" dirty="0"/>
          </a:p>
          <a:p>
            <a:pPr marL="457200" lvl="1" indent="0">
              <a:buNone/>
              <a:defRPr/>
            </a:pPr>
            <a:r>
              <a:rPr lang="en-US" altLang="zh-CN" dirty="0"/>
              <a:t>If  (a==b)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 {  </a:t>
            </a:r>
            <a:r>
              <a:rPr lang="en-US" altLang="zh-CN" dirty="0" err="1"/>
              <a:t>i</a:t>
            </a:r>
            <a:r>
              <a:rPr lang="en-US" altLang="zh-CN" dirty="0"/>
              <a:t>=1; } 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else   </a:t>
            </a:r>
            <a:endParaRPr lang="en-US" altLang="zh-CN" dirty="0"/>
          </a:p>
          <a:p>
            <a:pPr marL="457200" lvl="1" indent="0">
              <a:buNone/>
              <a:defRPr/>
            </a:pPr>
            <a:r>
              <a:rPr lang="en-US" altLang="zh-CN" dirty="0"/>
              <a:t> { </a:t>
            </a:r>
            <a:r>
              <a:rPr lang="en-US" altLang="zh-CN" dirty="0" err="1"/>
              <a:t>i</a:t>
            </a:r>
            <a:r>
              <a:rPr lang="en-US" altLang="zh-CN" dirty="0"/>
              <a:t>=2; }</a:t>
            </a:r>
            <a:endParaRPr lang="en-US" altLang="zh-CN" dirty="0"/>
          </a:p>
          <a:p>
            <a:pPr marL="457200" lvl="1" indent="0"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b="1" dirty="0"/>
              <a:t>等效</a:t>
            </a:r>
            <a:r>
              <a:rPr lang="en-US" altLang="zh-CN" b="1" dirty="0"/>
              <a:t>C</a:t>
            </a:r>
            <a:r>
              <a:rPr lang="zh-CN" altLang="en-US" b="1" dirty="0"/>
              <a:t>指令</a:t>
            </a:r>
            <a:endParaRPr lang="en-US" altLang="zh-CN" b="1" dirty="0"/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if (a==b)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goto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L1;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=2;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goto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L2;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L1:i=1;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L2: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</p:txBody>
      </p:sp>
      <p:sp>
        <p:nvSpPr>
          <p:cNvPr id="5" name="内容占位符 2"/>
          <p:cNvSpPr txBox="1"/>
          <p:nvPr/>
        </p:nvSpPr>
        <p:spPr bwMode="auto">
          <a:xfrm>
            <a:off x="6163568" y="942764"/>
            <a:ext cx="432663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数据传送指令</a:t>
            </a:r>
            <a:endParaRPr lang="en-US" altLang="zh-CN" sz="2400" b="1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</a:t>
            </a:r>
            <a:r>
              <a:rPr lang="en-US" altLang="zh-CN" sz="2000" b="1" i="0" dirty="0" err="1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addi</a:t>
            </a: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$s3,$zero,1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# $s3=1  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add $s3,$s2,$zero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# $s3=</a:t>
            </a:r>
            <a:r>
              <a:rPr lang="en-US" altLang="zh-CN" sz="2000" b="1" i="0" dirty="0">
                <a:solidFill>
                  <a:srgbClr val="868686"/>
                </a:solidFill>
                <a:latin typeface="Courier New" panose="02070309020205020404" pitchFamily="49" charset="0"/>
                <a:ea typeface="MS PGothic" panose="020B0600070205080204" pitchFamily="34" charset="-128"/>
                <a:sym typeface="Wingdings" panose="05000000000000000000" pitchFamily="2" charset="2"/>
              </a:rPr>
              <a:t>$s2  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anose="05000000000000000000" pitchFamily="2" charset="2"/>
              </a:rPr>
              <a:t>寄存器传送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anose="05000000000000000000" pitchFamily="2" charset="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endParaRPr lang="en-US" altLang="zh-CN" sz="2000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6167897" y="3761276"/>
            <a:ext cx="4166033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zh-CN" altLang="en-US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</a:t>
            </a:r>
            <a:r>
              <a:rPr lang="en-US" altLang="zh-CN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400" b="1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2400" b="1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sz="2000" b="1" i="0" u="sng" dirty="0" err="1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beq</a:t>
            </a:r>
            <a:r>
              <a:rPr lang="en-US" altLang="zh-CN" sz="2000" b="1" i="0" u="sng" dirty="0">
                <a:solidFill>
                  <a:srgbClr val="00B05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$s0,$s1,L1 </a:t>
            </a:r>
            <a:endParaRPr lang="en-US" altLang="zh-CN" sz="2000" b="1" i="0" u="sng" dirty="0">
              <a:solidFill>
                <a:srgbClr val="00B05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</a:t>
            </a:r>
            <a:r>
              <a:rPr lang="en-US" altLang="zh-CN" sz="2000" b="1" i="0" dirty="0" err="1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addi</a:t>
            </a:r>
            <a:r>
              <a:rPr lang="en-US" altLang="zh-CN" sz="2000" b="1" i="0" dirty="0">
                <a:solidFill>
                  <a:srgbClr val="C0000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$s3,$zero,2</a:t>
            </a:r>
            <a:endParaRPr lang="en-US" altLang="zh-CN" sz="2000" b="1" i="0" dirty="0">
              <a:solidFill>
                <a:srgbClr val="C0000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   j L2;   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L1:addi $s3,$zero,1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lvl="1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</a:pPr>
            <a:r>
              <a:rPr lang="en-US" altLang="zh-CN" sz="2000" b="1" i="0" dirty="0">
                <a:solidFill>
                  <a:srgbClr val="80008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L2:</a:t>
            </a:r>
            <a:endParaRPr lang="en-US" altLang="zh-CN" sz="2000" b="1" i="0" dirty="0">
              <a:solidFill>
                <a:srgbClr val="800080"/>
              </a:solidFill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​​ 1"/>
          <p:cNvSpPr/>
          <p:nvPr/>
        </p:nvSpPr>
        <p:spPr>
          <a:xfrm>
            <a:off x="4608013" y="3886200"/>
            <a:ext cx="947847" cy="5032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60000"/>
                <a:lumOff val="40000"/>
              </a:schemeClr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i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5" grpId="1" animBg="1"/>
      <p:bldP spid="6" grpId="0" build="allAtOnce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 </a:t>
            </a:r>
            <a:r>
              <a:rPr lang="zh-CN" altLang="en-US"/>
              <a:t>条件判断指令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条件跳转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anose="02070309020205020404" pitchFamily="49" charset="0"/>
                <a:cs typeface="+mn-cs"/>
              </a:rPr>
              <a:t>1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anose="02070309020205020404" pitchFamily="49" charset="0"/>
                <a:cs typeface="+mn-cs"/>
              </a:rPr>
              <a:t>2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anose="02070309020205020404" pitchFamily="49" charset="0"/>
                <a:cs typeface="+mn-cs"/>
              </a:rPr>
              <a:t>goto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anose="02070309020205020404" pitchFamily="49" charset="0"/>
                <a:cs typeface="+mn-cs"/>
              </a:rPr>
              <a:t>1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 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(C</a:t>
            </a:r>
            <a:r>
              <a:rPr lang="zh-CN" altLang="en-US" sz="2400" dirty="0">
                <a:latin typeface="Courier New" panose="02070309020205020404" pitchFamily="49" charset="0"/>
                <a:cs typeface="+mn-cs"/>
              </a:rPr>
              <a:t>语言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        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bne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 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1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,reg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2</a:t>
            </a:r>
            <a:r>
              <a:rPr lang="en-US" altLang="zh-CN" sz="2400" b="1" kern="12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,Label</a:t>
            </a:r>
            <a:r>
              <a:rPr lang="en-US" altLang="zh-CN" sz="2400" b="1" kern="1200" baseline="-25000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  <a:cs typeface="+mn-cs"/>
              </a:rPr>
              <a:t>2</a:t>
            </a:r>
            <a:endParaRPr lang="en-US" altLang="zh-CN" sz="2400" b="1" kern="1200" baseline="-25000" dirty="0">
              <a:solidFill>
                <a:srgbClr val="7030A0"/>
              </a:solidFill>
              <a:latin typeface="Courier New" panose="02070309020205020404" pitchFamily="49" charset="0"/>
              <a:ea typeface="MS PGothic" panose="020B0600070205080204" pitchFamily="34" charset="-128"/>
              <a:cs typeface="+mn-cs"/>
            </a:endParaRPr>
          </a:p>
          <a:p>
            <a:pPr>
              <a:defRPr/>
            </a:pPr>
            <a:r>
              <a:rPr lang="zh-CN" altLang="en-US" b="1" dirty="0"/>
              <a:t>无条件跳转指令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+mn-cs"/>
              </a:rPr>
              <a:t>goto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Label</a:t>
            </a:r>
            <a:r>
              <a:rPr lang="zh-CN" altLang="en-US" sz="2400" b="1" dirty="0">
                <a:latin typeface="Courier New" panose="02070309020205020404" pitchFamily="49" charset="0"/>
                <a:cs typeface="+mn-cs"/>
              </a:rPr>
              <a:t>；</a:t>
            </a:r>
            <a:r>
              <a:rPr lang="en-US" altLang="zh-CN" sz="2400" b="1" dirty="0">
                <a:latin typeface="Courier New" panose="02070309020205020404" pitchFamily="49" charset="0"/>
                <a:cs typeface="+mn-cs"/>
              </a:rPr>
              <a:t>            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(C</a:t>
            </a:r>
            <a:r>
              <a:rPr lang="zh-CN" altLang="en-US" sz="2400" dirty="0">
                <a:latin typeface="Courier New" panose="02070309020205020404" pitchFamily="49" charset="0"/>
                <a:cs typeface="+mn-cs"/>
              </a:rPr>
              <a:t>语言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urier New" panose="02070309020205020404" pitchFamily="49" charset="0"/>
                <a:cs typeface="+mn-cs"/>
              </a:rPr>
              <a:t>j label                 </a:t>
            </a:r>
            <a:r>
              <a:rPr lang="en-US" altLang="zh-CN" sz="2400" dirty="0">
                <a:latin typeface="Courier New" panose="02070309020205020404" pitchFamily="49" charset="0"/>
                <a:cs typeface="+mn-cs"/>
              </a:rPr>
              <a:t>(MIPS</a:t>
            </a:r>
            <a:r>
              <a:rPr lang="zh-CN" altLang="en-US" sz="2400" dirty="0">
                <a:latin typeface="Courier New" panose="02070309020205020404" pitchFamily="49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Courier New" panose="02070309020205020404" pitchFamily="49" charset="0"/>
              <a:cs typeface="+mn-cs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beq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 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   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anose="02070309020205020404" pitchFamily="49" charset="0"/>
                <a:cs typeface="+mn-cs"/>
              </a:rPr>
              <a:t>)</a:t>
            </a:r>
            <a:endParaRPr lang="en-US" altLang="zh-CN" sz="2400" dirty="0">
              <a:solidFill>
                <a:srgbClr val="7030A0"/>
              </a:solidFill>
              <a:latin typeface="Courier New" panose="02070309020205020404" pitchFamily="49" charset="0"/>
              <a:cs typeface="+mn-cs"/>
            </a:endParaRPr>
          </a:p>
          <a:p>
            <a:pPr lvl="2">
              <a:defRPr/>
            </a:pPr>
            <a:r>
              <a:rPr lang="zh-CN" altLang="en-US" dirty="0">
                <a:solidFill>
                  <a:srgbClr val="C00000"/>
                </a:solidFill>
                <a:latin typeface="Courier New" panose="02070309020205020404" pitchFamily="49" charset="0"/>
                <a:cs typeface="+mn-cs"/>
              </a:rPr>
              <a:t>不能完全等效？</a:t>
            </a:r>
            <a:endParaRPr lang="en-US" altLang="zh-CN" dirty="0">
              <a:solidFill>
                <a:srgbClr val="C00000"/>
              </a:solidFill>
              <a:latin typeface="Courier New" panose="02070309020205020404" pitchFamily="49" charset="0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186889" y="5582725"/>
            <a:ext cx="3356952" cy="579957"/>
            <a:chOff x="747312" y="4732301"/>
            <a:chExt cx="1887609" cy="579957"/>
          </a:xfrm>
        </p:grpSpPr>
        <p:sp>
          <p:nvSpPr>
            <p:cNvPr id="5" name="矩形 4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相对寻址，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label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可正可负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79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4  	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 err="1">
                <a:solidFill>
                  <a:srgbClr val="FF0000"/>
                </a:solidFill>
              </a:rPr>
              <a:t>,</a:t>
            </a:r>
            <a:r>
              <a:rPr lang="en-US" altLang="zh-CN" i="1" dirty="0" err="1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if 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)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i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0x00401347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0x401353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&lt;main+31&gt;</a:t>
            </a:r>
            <a:endParaRPr lang="en-US" altLang="zh-CN" i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  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0x00401349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0x00401351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jmp</a:t>
            </a:r>
            <a:r>
              <a:rPr lang="en-US" altLang="zh-CN" i="1" dirty="0">
                <a:solidFill>
                  <a:srgbClr val="000000"/>
                </a:solidFill>
              </a:rPr>
              <a:t>    </a:t>
            </a:r>
            <a:r>
              <a:rPr lang="en-US" altLang="zh-CN" i="1" dirty="0">
                <a:solidFill>
                  <a:srgbClr val="0000FF"/>
                </a:solidFill>
              </a:rPr>
              <a:t>0x40135b</a:t>
            </a:r>
            <a:r>
              <a:rPr lang="en-US" altLang="zh-CN" i="1" dirty="0">
                <a:solidFill>
                  <a:srgbClr val="000000"/>
                </a:solidFill>
              </a:rPr>
              <a:t> &lt;main+39&gt;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</a:t>
            </a:r>
            <a:r>
              <a:rPr lang="en-US" altLang="zh-CN" i="1" dirty="0">
                <a:solidFill>
                  <a:srgbClr val="0000A0"/>
                </a:solidFill>
              </a:rPr>
              <a:t>else </a:t>
            </a:r>
            <a:r>
              <a:rPr lang="en-US" altLang="zh-CN" i="1" dirty="0">
                <a:solidFill>
                  <a:srgbClr val="000000"/>
                </a:solidFill>
              </a:rPr>
              <a:t>result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1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$0x1,0x8(%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FF"/>
                </a:solidFill>
              </a:rPr>
              <a:t>0x0040135B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0x0040135C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  <a:endParaRPr lang="en-US" altLang="zh-CN" i="1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语句举例  </a:t>
            </a:r>
            <a:r>
              <a:rPr lang="en-US" altLang="zh-CN" dirty="0"/>
              <a:t>X86</a:t>
            </a:r>
            <a:r>
              <a:rPr lang="zh-CN" altLang="en-US" dirty="0"/>
              <a:t>机器级表示</a:t>
            </a:r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逻辑运算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704178" cy="56370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b="1" dirty="0"/>
              <a:t>移位指令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>
                <a:latin typeface="Courier New" panose="02070309020205020404" pitchFamily="49" charset="0"/>
              </a:rPr>
              <a:t>a=b&lt;&lt;2;   C</a:t>
            </a:r>
            <a:r>
              <a:rPr lang="zh-CN" altLang="en-US" b="1" dirty="0">
                <a:latin typeface="Courier New" panose="02070309020205020404" pitchFamily="49" charset="0"/>
              </a:rPr>
              <a:t>语言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sll,srl,sra</a:t>
            </a:r>
            <a:r>
              <a:rPr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sll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 $s1,$s2,2  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#s1=s2&lt;&lt;2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sllv,srlv,srav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sllv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$s1,$s2,$s3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#s1=s2&lt;&lt;s3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sz="2400" dirty="0">
                <a:latin typeface="Courier New" panose="02070309020205020404" pitchFamily="49" charset="0"/>
              </a:rPr>
              <a:t>有没有算术左移</a:t>
            </a:r>
            <a:r>
              <a:rPr lang="en-US" altLang="zh-CN" sz="2400" dirty="0">
                <a:latin typeface="Courier New" panose="02070309020205020404" pitchFamily="49" charset="0"/>
              </a:rPr>
              <a:t>?</a:t>
            </a:r>
            <a:endParaRPr lang="en-US" altLang="zh-CN" sz="2400" dirty="0">
              <a:latin typeface="Courier New" panose="02070309020205020404" pitchFamily="49" charset="0"/>
            </a:endParaRPr>
          </a:p>
          <a:p>
            <a:pPr>
              <a:defRPr/>
            </a:pPr>
            <a:r>
              <a:rPr lang="zh-CN" altLang="en-US" b="1" dirty="0"/>
              <a:t>逻辑运算</a:t>
            </a:r>
            <a:endParaRPr lang="en-US" altLang="zh-CN" b="1" dirty="0"/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and,or,xor,nor</a:t>
            </a:r>
            <a:r>
              <a:rPr lang="en-US" altLang="zh-CN" sz="2400" b="1" dirty="0">
                <a:solidFill>
                  <a:srgbClr val="0000FF"/>
                </a:solidFill>
                <a:latin typeface="Courier New" panose="02070309020205020404" pitchFamily="49" charset="0"/>
              </a:rPr>
              <a:t>   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and  $t0,$t1,$t2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#t0=t1&amp;t2   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sz="24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andi,ori,xori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   and  $t0,$t1,100  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#t0=t1&amp;100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924193" y="1361602"/>
            <a:ext cx="3356952" cy="579957"/>
            <a:chOff x="747312" y="4732301"/>
            <a:chExt cx="1887609" cy="579957"/>
          </a:xfrm>
        </p:grpSpPr>
        <p:sp>
          <p:nvSpPr>
            <p:cNvPr id="5" name="矩形 4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移位偏移量最多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位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defRPr/>
            </a:pPr>
            <a:r>
              <a:rPr lang="en-US" altLang="zh-CN" b="1" dirty="0"/>
              <a:t>C</a:t>
            </a:r>
            <a:r>
              <a:rPr lang="zh-CN" altLang="en-US" b="1" dirty="0"/>
              <a:t>语言简单循环结构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为</a:t>
            </a:r>
            <a:r>
              <a:rPr lang="en-US" altLang="zh-CN" dirty="0" err="1"/>
              <a:t>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 algn="l"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	do {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457200" lvl="1" indent="0" algn="l"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 g = g +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]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;</a:t>
            </a:r>
            <a:b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</a:b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= 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j;</a:t>
            </a:r>
            <a:b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</a:b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  } while (</a:t>
            </a:r>
            <a:r>
              <a:rPr lang="en-US" altLang="zh-CN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 != h);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algn="l">
              <a:defRPr/>
            </a:pPr>
            <a:r>
              <a:rPr lang="zh-CN" altLang="en-US" b="1" dirty="0"/>
              <a:t>重写代码</a:t>
            </a:r>
            <a:endParaRPr lang="en-US" altLang="zh-CN" b="1" dirty="0"/>
          </a:p>
          <a:p>
            <a:pPr lvl="1" algn="l">
              <a:defRPr/>
            </a:pPr>
            <a:r>
              <a:rPr lang="en-US" altLang="zh-CN" b="1" dirty="0"/>
              <a:t>	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Loop:	g = g +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A[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  <a:ea typeface="MS PGothic" panose="020B0600070205080204" pitchFamily="34" charset="-128"/>
              </a:rPr>
              <a:t>]</a:t>
            </a:r>
            <a:r>
              <a:rPr lang="en-US" altLang="zh-CN" b="1" dirty="0">
                <a:latin typeface="Courier New" panose="02070309020205020404" pitchFamily="49" charset="0"/>
                <a:ea typeface="MS PGothic" panose="020B0600070205080204" pitchFamily="34" charset="-128"/>
              </a:rPr>
              <a:t>;</a:t>
            </a:r>
            <a:endParaRPr lang="en-US" altLang="zh-CN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marL="1244600" lvl="3" indent="0" algn="l">
              <a:buNone/>
              <a:defRPr/>
            </a:pP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= 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+ j;</a:t>
            </a:r>
            <a:b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</a:b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   if (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!= h) </a:t>
            </a:r>
            <a:r>
              <a:rPr lang="en-US" altLang="zh-CN" sz="2000" b="1" dirty="0" err="1">
                <a:latin typeface="Courier New" panose="02070309020205020404" pitchFamily="49" charset="0"/>
                <a:ea typeface="MS PGothic" panose="020B0600070205080204" pitchFamily="34" charset="-128"/>
              </a:rPr>
              <a:t>goto</a:t>
            </a:r>
            <a:r>
              <a:rPr lang="en-US" altLang="zh-CN" sz="2000" b="1" dirty="0">
                <a:latin typeface="Courier New" panose="02070309020205020404" pitchFamily="49" charset="0"/>
                <a:ea typeface="MS PGothic" panose="020B0600070205080204" pitchFamily="34" charset="-128"/>
              </a:rPr>
              <a:t> Loop;</a:t>
            </a:r>
            <a:endParaRPr lang="en-US" altLang="zh-CN" sz="2000" b="1" dirty="0">
              <a:latin typeface="Courier New" panose="02070309020205020404" pitchFamily="49" charset="0"/>
              <a:ea typeface="MS PGothic" panose="020B0600070205080204" pitchFamily="34" charset="-128"/>
            </a:endParaRPr>
          </a:p>
          <a:p>
            <a:pPr algn="l">
              <a:defRPr/>
            </a:pPr>
            <a:r>
              <a:rPr lang="zh-CN" altLang="en-US" b="1" dirty="0"/>
              <a:t>编译后的变量映射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  </a:t>
            </a:r>
            <a:endParaRPr lang="zh-CN" altLang="en-US" dirty="0"/>
          </a:p>
          <a:p>
            <a:pPr algn="l"/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883744" y="5475157"/>
          <a:ext cx="6695355" cy="812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071"/>
                <a:gridCol w="1339071"/>
                <a:gridCol w="1339071"/>
                <a:gridCol w="1339071"/>
                <a:gridCol w="1339071"/>
              </a:tblGrid>
              <a:tr h="401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g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h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i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j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A[0]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</a:tr>
              <a:tr h="407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$s1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$s2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$s3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$s4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$s5</a:t>
                      </a:r>
                      <a:endParaRPr lang="zh-CN" altLang="en-US" sz="2000" dirty="0"/>
                    </a:p>
                  </a:txBody>
                  <a:tcPr marL="100430" marR="100430" marT="50215" marB="5021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19" y="361818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noFill/>
          <a:ln w="57150">
            <a:solidFill>
              <a:srgbClr val="18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16559"/>
            <a:ext cx="6961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附： </a:t>
            </a:r>
            <a:r>
              <a:rPr lang="en-US" altLang="zh-CN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MIPS</a:t>
            </a:r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指令系统</a:t>
            </a:r>
            <a:endParaRPr lang="zh-CN" altLang="en-US" sz="4400" b="1" spc="600" dirty="0">
              <a:solidFill>
                <a:srgbClr val="0E7C7F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18978B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1020089"/>
            <a:ext cx="880575" cy="877289"/>
          </a:xfrm>
          <a:prstGeom prst="rect">
            <a:avLst/>
          </a:prstGeom>
        </p:spPr>
      </p:pic>
      <p:sp>
        <p:nvSpPr>
          <p:cNvPr id="28" name="圆角矩形 17"/>
          <p:cNvSpPr/>
          <p:nvPr/>
        </p:nvSpPr>
        <p:spPr>
          <a:xfrm>
            <a:off x="1235765" y="911096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321366" y="2745041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21366" y="2756808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581" y="2168085"/>
            <a:ext cx="4296880" cy="793906"/>
          </a:xfrm>
          <a:prstGeom prst="rect">
            <a:avLst/>
          </a:prstGeom>
        </p:spPr>
      </p:pic>
      <p:pic>
        <p:nvPicPr>
          <p:cNvPr id="16" name="Picture 31" descr="j02333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8400">
        <p15:prstTrans prst="pageCurlDouble"/>
      </p:transition>
    </mc:Choice>
    <mc:Fallback>
      <p:transition spd="slow" advClick="0" advTm="84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endParaRPr lang="en-US" altLang="zh-CN" dirty="0"/>
          </a:p>
          <a:p>
            <a:pPr algn="l">
              <a:buNone/>
              <a:defRPr/>
            </a:pP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Loop</a:t>
            </a:r>
            <a:r>
              <a:rPr lang="en-US" altLang="zh-CN" b="1" dirty="0">
                <a:latin typeface="Courier New" panose="02070309020205020404" pitchFamily="49" charset="0"/>
              </a:rPr>
              <a:t>: </a:t>
            </a:r>
            <a:r>
              <a:rPr lang="en-US" altLang="zh-CN" b="1" dirty="0" err="1">
                <a:latin typeface="Courier New" panose="02070309020205020404" pitchFamily="49" charset="0"/>
              </a:rPr>
              <a:t>sll</a:t>
            </a:r>
            <a:r>
              <a:rPr lang="en-US" altLang="zh-CN" b="1" dirty="0">
                <a:latin typeface="Courier New" panose="02070309020205020404" pitchFamily="49" charset="0"/>
              </a:rPr>
              <a:t>  $t1,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,2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$t1= 4*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addu</a:t>
            </a:r>
            <a:r>
              <a:rPr lang="en-US" altLang="zh-CN" b="1" dirty="0">
                <a:latin typeface="Courier New" panose="02070309020205020404" pitchFamily="49" charset="0"/>
              </a:rPr>
              <a:t> $t1,$t1,$s5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$t1=&amp;A[0]+4i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lw</a:t>
            </a:r>
            <a:r>
              <a:rPr lang="en-US" altLang="zh-CN" b="1" dirty="0">
                <a:latin typeface="Courier New" panose="02070309020205020404" pitchFamily="49" charset="0"/>
              </a:rPr>
              <a:t>   $t1,0($t1)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$t1=A[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addu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</a:rPr>
              <a:t>$s1,$s1</a:t>
            </a:r>
            <a:r>
              <a:rPr lang="en-US" altLang="zh-CN" b="1" dirty="0">
                <a:latin typeface="Courier New" panose="02070309020205020404" pitchFamily="49" charset="0"/>
              </a:rPr>
              <a:t>,$t1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=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+A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[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]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addu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$s4</a:t>
            </a: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=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+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j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    </a:t>
            </a:r>
            <a:r>
              <a:rPr lang="en-US" altLang="zh-CN" b="1" dirty="0" err="1">
                <a:latin typeface="Courier New" panose="02070309020205020404" pitchFamily="49" charset="0"/>
              </a:rPr>
              <a:t>bne</a:t>
            </a:r>
            <a:r>
              <a:rPr lang="en-US" altLang="zh-CN" b="1" dirty="0">
                <a:latin typeface="Courier New" panose="02070309020205020404" pitchFamily="49" charset="0"/>
              </a:rPr>
              <a:t> 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</a:rPr>
              <a:t>$s3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</a:rPr>
              <a:t>$s2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Loop</a:t>
            </a:r>
            <a:r>
              <a:rPr lang="en-US" altLang="zh-CN" b="1" dirty="0">
                <a:latin typeface="Courier New" panose="02070309020205020404" pitchFamily="49" charset="0"/>
              </a:rPr>
              <a:t>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if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!=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</a:rPr>
              <a:t>h 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goto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Loop</a:t>
            </a:r>
            <a:br>
              <a:rPr lang="en-US" altLang="zh-CN" b="1" dirty="0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</a:br>
            <a:endParaRPr lang="en-US" altLang="zh-CN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pPr algn="l">
              <a:defRPr/>
            </a:pPr>
            <a:r>
              <a:rPr lang="zh-CN" altLang="en-US" dirty="0"/>
              <a:t>原始</a:t>
            </a:r>
            <a:r>
              <a:rPr lang="en-US" altLang="zh-CN" dirty="0"/>
              <a:t>C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  <a:r>
              <a:rPr lang="en-US" altLang="zh-CN" dirty="0">
                <a:latin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</a:rPr>
              <a:t>Loop:</a:t>
            </a:r>
            <a:r>
              <a:rPr lang="en-US" altLang="zh-CN" b="1" dirty="0" err="1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 pitchFamily="49" charset="0"/>
              </a:rPr>
              <a:t>g</a:t>
            </a:r>
            <a:r>
              <a:rPr lang="en-US" altLang="zh-CN" b="1" dirty="0">
                <a:latin typeface="Courier New" panose="02070309020205020404" pitchFamily="49" charset="0"/>
              </a:rPr>
              <a:t> + </a:t>
            </a:r>
            <a:r>
              <a:rPr lang="en-US" altLang="zh-CN" b="1" dirty="0">
                <a:solidFill>
                  <a:srgbClr val="800000"/>
                </a:solidFill>
                <a:latin typeface="Courier New" panose="02070309020205020404" pitchFamily="49" charset="0"/>
              </a:rPr>
              <a:t>A</a:t>
            </a:r>
            <a:r>
              <a:rPr lang="en-US" altLang="zh-CN" b="1" dirty="0">
                <a:latin typeface="Courier New" panose="02070309020205020404" pitchFamily="49" charset="0"/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];</a:t>
            </a:r>
            <a:br>
              <a:rPr lang="en-US" altLang="zh-CN" b="1" dirty="0"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	          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=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+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j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  <a:br>
              <a:rPr lang="en-US" altLang="zh-CN" b="1" dirty="0"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		      if (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</a:rPr>
              <a:t> != </a:t>
            </a:r>
            <a:r>
              <a:rPr lang="en-US" altLang="zh-CN" b="1" dirty="0">
                <a:solidFill>
                  <a:srgbClr val="FFC000"/>
                </a:solidFill>
                <a:latin typeface="Courier New" panose="02070309020205020404" pitchFamily="49" charset="0"/>
              </a:rPr>
              <a:t>h</a:t>
            </a:r>
            <a:r>
              <a:rPr lang="en-US" altLang="zh-CN" b="1" dirty="0">
                <a:latin typeface="Courier New" panose="02070309020205020404" pitchFamily="49" charset="0"/>
              </a:rPr>
              <a:t>) </a:t>
            </a:r>
            <a:r>
              <a:rPr lang="en-US" altLang="zh-CN" b="1" dirty="0" err="1">
                <a:latin typeface="Courier New" panose="02070309020205020404" pitchFamily="49" charset="0"/>
              </a:rPr>
              <a:t>goto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Loop</a:t>
            </a:r>
            <a:r>
              <a:rPr lang="en-US" altLang="zh-CN" b="1" dirty="0">
                <a:latin typeface="Courier New" panose="02070309020205020404" pitchFamily="49" charset="0"/>
              </a:rPr>
              <a:t>;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981200" y="895121"/>
            <a:ext cx="5813276" cy="5696180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3  	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0x00401334</a:t>
            </a:r>
            <a:r>
              <a:rPr lang="en-US" altLang="zh-CN" i="1" dirty="0">
                <a:solidFill>
                  <a:srgbClr val="000000"/>
                </a:solidFill>
              </a:rPr>
              <a:t>	push   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0x00401335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</a:t>
            </a:r>
            <a:r>
              <a:rPr lang="en-US" altLang="zh-CN" i="1" dirty="0">
                <a:solidFill>
                  <a:srgbClr val="000000"/>
                </a:solidFill>
              </a:rPr>
              <a:t>    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,%</a:t>
            </a:r>
            <a:r>
              <a:rPr lang="en-US" altLang="zh-CN" i="1" dirty="0" err="1">
                <a:solidFill>
                  <a:srgbClr val="000000"/>
                </a:solidFill>
              </a:rPr>
              <a:t>ebp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0x00401337</a:t>
            </a:r>
            <a:r>
              <a:rPr lang="en-US" altLang="zh-CN" i="1" dirty="0">
                <a:solidFill>
                  <a:srgbClr val="000000"/>
                </a:solidFill>
              </a:rPr>
              <a:t>	and    $0xfffffff0,%esp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0x0040133A</a:t>
            </a:r>
            <a:r>
              <a:rPr lang="en-US" altLang="zh-CN" i="1" dirty="0">
                <a:solidFill>
                  <a:srgbClr val="000000"/>
                </a:solidFill>
              </a:rPr>
              <a:t>	sub    $0x10,%esp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0x0040133D</a:t>
            </a:r>
            <a:r>
              <a:rPr lang="en-US" altLang="zh-CN" i="1" dirty="0">
                <a:solidFill>
                  <a:srgbClr val="000000"/>
                </a:solidFill>
              </a:rPr>
              <a:t>	call   0x401910 &lt;__main&gt;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buFontTx/>
              <a:buAutoNum type="arabicPlain" startAt="4"/>
            </a:pPr>
            <a:r>
              <a:rPr lang="en-US" altLang="zh-CN" i="1" dirty="0">
                <a:solidFill>
                  <a:srgbClr val="0000A0"/>
                </a:solidFill>
              </a:rPr>
              <a:t>        </a:t>
            </a:r>
            <a:r>
              <a:rPr lang="en-US" altLang="zh-CN" i="1" dirty="0" err="1">
                <a:solidFill>
                  <a:srgbClr val="0000A0"/>
                </a:solidFill>
              </a:rPr>
              <a:t>int</a:t>
            </a:r>
            <a:r>
              <a:rPr lang="en-US" altLang="zh-CN" i="1" dirty="0">
                <a:solidFill>
                  <a:srgbClr val="0000A0"/>
                </a:solidFill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=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;</a:t>
            </a:r>
            <a:endParaRPr lang="en-US" altLang="zh-CN" i="1" dirty="0">
              <a:solidFill>
                <a:srgbClr val="FF0000"/>
              </a:solidFill>
            </a:endParaRPr>
          </a:p>
          <a:p>
            <a:pPr marL="0" indent="0"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0x00401342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dirty="0" err="1">
                <a:solidFill>
                  <a:srgbClr val="000000"/>
                </a:solidFill>
              </a:rPr>
              <a:t>movl</a:t>
            </a:r>
            <a:r>
              <a:rPr lang="en-US" altLang="zh-CN" i="1" dirty="0">
                <a:solidFill>
                  <a:srgbClr val="000000"/>
                </a:solidFill>
              </a:rPr>
              <a:t>   $0x0,0xc(%</a:t>
            </a:r>
            <a:r>
              <a:rPr lang="en-US" altLang="zh-CN" i="1" dirty="0" err="1">
                <a:solidFill>
                  <a:srgbClr val="000000"/>
                </a:solidFill>
              </a:rPr>
              <a:t>esp</a:t>
            </a:r>
            <a:r>
              <a:rPr lang="en-US" altLang="zh-CN" i="1" dirty="0">
                <a:solidFill>
                  <a:srgbClr val="000000"/>
                </a:solidFill>
              </a:rPr>
              <a:t>)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5  	    </a:t>
            </a:r>
            <a:r>
              <a:rPr lang="en-US" altLang="zh-CN" i="1" dirty="0">
                <a:solidFill>
                  <a:srgbClr val="0000A0"/>
                </a:solidFill>
              </a:rPr>
              <a:t>do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6  	    </a:t>
            </a:r>
            <a:r>
              <a:rPr lang="en-US" altLang="zh-CN" i="1" dirty="0">
                <a:solidFill>
                  <a:srgbClr val="FF0000"/>
                </a:solidFill>
              </a:rPr>
              <a:t>{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7  	       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++;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B050"/>
                </a:solidFill>
              </a:rPr>
              <a:t>0x0040134A</a:t>
            </a:r>
            <a:r>
              <a:rPr lang="en-US" altLang="zh-CN" i="1" dirty="0">
                <a:solidFill>
                  <a:srgbClr val="000000"/>
                </a:solidFill>
              </a:rPr>
              <a:t>	</a:t>
            </a:r>
            <a:r>
              <a:rPr lang="en-US" altLang="zh-CN" i="1" u="sng" dirty="0" err="1">
                <a:solidFill>
                  <a:srgbClr val="000000"/>
                </a:solidFill>
              </a:rPr>
              <a:t>incl</a:t>
            </a:r>
            <a:r>
              <a:rPr lang="en-US" altLang="zh-CN" i="1" u="sng" dirty="0">
                <a:solidFill>
                  <a:srgbClr val="000000"/>
                </a:solidFill>
              </a:rPr>
              <a:t>   0xc(%</a:t>
            </a:r>
            <a:r>
              <a:rPr lang="en-US" altLang="zh-CN" i="1" u="sng" dirty="0" err="1">
                <a:solidFill>
                  <a:srgbClr val="000000"/>
                </a:solidFill>
              </a:rPr>
              <a:t>esp</a:t>
            </a:r>
            <a:r>
              <a:rPr lang="en-US" altLang="zh-CN" i="1" u="sng" dirty="0">
                <a:solidFill>
                  <a:srgbClr val="000000"/>
                </a:solidFill>
              </a:rPr>
              <a:t>)</a:t>
            </a:r>
            <a:endParaRPr lang="en-US" altLang="zh-CN" i="1" u="sng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8  	    </a:t>
            </a:r>
            <a:r>
              <a:rPr lang="en-US" altLang="zh-CN" i="1" dirty="0">
                <a:solidFill>
                  <a:srgbClr val="FF0000"/>
                </a:solidFill>
              </a:rPr>
              <a:t>}</a:t>
            </a:r>
            <a:r>
              <a:rPr lang="en-US" altLang="zh-CN" i="1" dirty="0">
                <a:solidFill>
                  <a:srgbClr val="0000A0"/>
                </a:solidFill>
              </a:rPr>
              <a:t>while</a:t>
            </a:r>
            <a:r>
              <a:rPr lang="en-US" altLang="zh-CN" i="1" dirty="0">
                <a:solidFill>
                  <a:srgbClr val="FF0000"/>
                </a:solidFill>
              </a:rPr>
              <a:t>(</a:t>
            </a:r>
            <a:r>
              <a:rPr lang="en-US" altLang="zh-CN" i="1" dirty="0" err="1">
                <a:solidFill>
                  <a:srgbClr val="000000"/>
                </a:solidFill>
              </a:rPr>
              <a:t>i</a:t>
            </a:r>
            <a:r>
              <a:rPr lang="en-US" altLang="zh-CN" i="1" dirty="0">
                <a:solidFill>
                  <a:srgbClr val="FF0000"/>
                </a:solidFill>
              </a:rPr>
              <a:t>&gt;</a:t>
            </a:r>
            <a:r>
              <a:rPr lang="en-US" altLang="zh-CN" i="1" dirty="0">
                <a:solidFill>
                  <a:srgbClr val="F000F0"/>
                </a:solidFill>
              </a:rPr>
              <a:t>0</a:t>
            </a:r>
            <a:r>
              <a:rPr lang="en-US" altLang="zh-CN" i="1" dirty="0">
                <a:solidFill>
                  <a:srgbClr val="FF0000"/>
                </a:solidFill>
              </a:rPr>
              <a:t>);</a:t>
            </a:r>
            <a:endParaRPr lang="zh-CN" altLang="zh-CN" sz="2800" i="1" kern="100" dirty="0">
              <a:latin typeface="Calibri" panose="020F0502020204030204" pitchFamily="34" charset="0"/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0x0040134E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cmpl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$0x0,0xc(%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</a:t>
            </a:r>
            <a:r>
              <a:rPr lang="en-US" altLang="zh-CN" i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i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0x00401353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altLang="zh-CN" i="1" u="sng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jg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altLang="zh-CN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0x40134A</a:t>
            </a:r>
            <a:r>
              <a:rPr lang="en-US" altLang="zh-CN" i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&lt;main+22&gt;</a:t>
            </a:r>
            <a:endParaRPr lang="en-US" altLang="zh-CN" i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</a:pPr>
            <a:r>
              <a:rPr lang="en-US" altLang="zh-CN" i="1" dirty="0">
                <a:solidFill>
                  <a:srgbClr val="000000"/>
                </a:solidFill>
              </a:rPr>
              <a:t>9  	</a:t>
            </a:r>
            <a:r>
              <a:rPr lang="en-US" altLang="zh-CN" i="1" dirty="0">
                <a:solidFill>
                  <a:srgbClr val="FF0000"/>
                </a:solidFill>
              </a:rPr>
              <a:t> }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0x00401355</a:t>
            </a:r>
            <a:r>
              <a:rPr lang="en-US" altLang="zh-CN" i="1" dirty="0">
                <a:solidFill>
                  <a:srgbClr val="000000"/>
                </a:solidFill>
              </a:rPr>
              <a:t>	leave</a:t>
            </a:r>
            <a:endParaRPr lang="en-US" altLang="zh-CN" i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</a:pPr>
            <a:r>
              <a:rPr lang="en-US" altLang="zh-CN" b="0" i="1" dirty="0">
                <a:solidFill>
                  <a:srgbClr val="000000"/>
                </a:solidFill>
              </a:rPr>
              <a:t>0x00401356</a:t>
            </a:r>
            <a:r>
              <a:rPr lang="en-US" altLang="zh-CN" i="1" dirty="0">
                <a:solidFill>
                  <a:srgbClr val="000000"/>
                </a:solidFill>
              </a:rPr>
              <a:t>	ret</a:t>
            </a:r>
            <a:endParaRPr lang="en-US" altLang="zh-CN" i="1" dirty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do-while</a:t>
            </a:r>
            <a:r>
              <a:rPr lang="zh-CN" altLang="en-US" dirty="0"/>
              <a:t>语句举例</a:t>
            </a:r>
            <a:endParaRPr lang="zh-CN" alt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20136" y="895119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</a:ln>
          <a:effec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i="1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i="1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i="1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i="1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i="1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fontAlgn="base">
              <a:lnSpc>
                <a:spcPts val="2500"/>
              </a:lnSpc>
              <a:spcBef>
                <a:spcPct val="0"/>
              </a:spcBef>
            </a:pPr>
            <a:r>
              <a:rPr lang="en-US" altLang="zh-CN" i="1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i="1" kern="100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  <a:r>
              <a:rPr lang="zh-CN" altLang="en-US" dirty="0"/>
              <a:t>置位指令 </a:t>
            </a:r>
            <a:r>
              <a:rPr lang="en-US" altLang="zh-CN" dirty="0" err="1"/>
              <a:t>slt</a:t>
            </a:r>
            <a:r>
              <a:rPr lang="en-US" altLang="zh-CN" dirty="0"/>
              <a:t>  </a:t>
            </a:r>
            <a:r>
              <a:rPr lang="en-US" altLang="zh-CN" dirty="0" err="1"/>
              <a:t>slti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algn="l">
              <a:defRPr/>
            </a:pPr>
            <a:r>
              <a:rPr lang="en-US" altLang="zh-CN" b="1" dirty="0"/>
              <a:t>MIPS</a:t>
            </a:r>
            <a:r>
              <a:rPr lang="zh-CN" altLang="en-US" b="1" dirty="0"/>
              <a:t>比较指令 </a:t>
            </a:r>
            <a:r>
              <a:rPr lang="en-US" altLang="zh-CN" dirty="0"/>
              <a:t>(</a:t>
            </a:r>
            <a:r>
              <a:rPr lang="en-US" altLang="zh-CN" u="sng" dirty="0"/>
              <a:t>S</a:t>
            </a:r>
            <a:r>
              <a:rPr lang="en-US" altLang="zh-CN" dirty="0"/>
              <a:t>et on </a:t>
            </a:r>
            <a:r>
              <a:rPr lang="en-US" altLang="zh-CN" u="sng" dirty="0"/>
              <a:t>L</a:t>
            </a:r>
            <a:r>
              <a:rPr lang="en-US" altLang="zh-CN" dirty="0"/>
              <a:t>ess </a:t>
            </a:r>
            <a:r>
              <a:rPr lang="en-US" altLang="zh-CN" u="sng" dirty="0"/>
              <a:t>T</a:t>
            </a:r>
            <a:r>
              <a:rPr lang="en-US" altLang="zh-CN" dirty="0"/>
              <a:t>han)</a:t>
            </a:r>
            <a:endParaRPr lang="en-US" altLang="zh-CN" dirty="0"/>
          </a:p>
          <a:p>
            <a:pPr algn="l">
              <a:defRPr/>
            </a:pPr>
            <a:r>
              <a:rPr lang="en-US" altLang="zh-CN" b="1" dirty="0" err="1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slt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 reg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,reg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2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,reg</a:t>
            </a:r>
            <a:r>
              <a:rPr lang="en-US" altLang="zh-CN" b="1" baseline="-25000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3</a:t>
            </a:r>
            <a:endParaRPr lang="en-US" altLang="zh-CN" b="1" baseline="-25000" dirty="0">
              <a:solidFill>
                <a:srgbClr val="00B050"/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   reg1 = 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)? 1:0;   </a:t>
            </a:r>
            <a:r>
              <a:rPr lang="zh-CN" altLang="en-US" sz="18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（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lang="zh-CN" altLang="en-US" sz="18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语言）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defRPr/>
            </a:pPr>
            <a:r>
              <a:rPr lang="en-US" altLang="zh-CN" b="1" dirty="0" err="1">
                <a:latin typeface="Courier New" panose="02070309020205020404" pitchFamily="49" charset="0"/>
                <a:sym typeface="+mn-ea"/>
              </a:rPr>
              <a:t>blt</a:t>
            </a:r>
            <a:r>
              <a:rPr lang="en-US" altLang="zh-CN" b="1" dirty="0">
                <a:latin typeface="Courier New" panose="02070309020205020404" pitchFamily="49" charset="0"/>
                <a:sym typeface="+mn-ea"/>
              </a:rPr>
              <a:t> </a:t>
            </a:r>
            <a:r>
              <a:rPr lang="zh-CN" altLang="en-US" b="1" dirty="0">
                <a:latin typeface="Courier New" panose="02070309020205020404" pitchFamily="49" charset="0"/>
                <a:sym typeface="+mn-ea"/>
              </a:rPr>
              <a:t>伪指令 </a:t>
            </a:r>
            <a:r>
              <a:rPr lang="en-US" altLang="zh-CN" b="1" dirty="0">
                <a:latin typeface="Courier New" panose="02070309020205020404" pitchFamily="49" charset="0"/>
                <a:sym typeface="+mn-ea"/>
              </a:rPr>
              <a:t>(branch less than) </a:t>
            </a:r>
            <a:endParaRPr lang="en-US" altLang="zh-CN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latin typeface="Courier New" panose="02070309020205020404"/>
                <a:cs typeface="Courier New" panose="02070309020205020404"/>
              </a:rPr>
              <a:t>   if (g&lt;h) goto Less  </a:t>
            </a:r>
            <a:r>
              <a:rPr lang="en-US" altLang="zh-CN" sz="26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 </a:t>
            </a:r>
            <a:endParaRPr lang="en-US" altLang="zh-CN" sz="2600" b="1" dirty="0">
              <a:solidFill>
                <a:srgbClr val="7030A0"/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slt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$t0,$s0,$s1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$t0 = 1 if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g&lt;h</a:t>
            </a:r>
            <a:endParaRPr lang="en-US" altLang="zh-CN" sz="2400" b="1" i="1" dirty="0">
              <a:latin typeface="Courier New" panose="02070309020205020404" pitchFamily="49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i="1" dirty="0">
                <a:latin typeface="Courier New" panose="02070309020205020404" pitchFamily="49" charset="0"/>
              </a:rPr>
              <a:t>    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 pitchFamily="49" charset="0"/>
              </a:rPr>
              <a:t> $t0,$0, Less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# if $t0!=0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goto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Less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</a:endParaRPr>
          </a:p>
          <a:p>
            <a:pPr marL="0" indent="0" algn="l"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</a:rPr>
              <a:t>    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732805" y="2435489"/>
            <a:ext cx="3888579" cy="579957"/>
            <a:chOff x="747312" y="4732301"/>
            <a:chExt cx="1887609" cy="579957"/>
          </a:xfrm>
        </p:grpSpPr>
        <p:sp>
          <p:nvSpPr>
            <p:cNvPr id="5" name="矩形 4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利用通用寄存器存储比较结果！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451059" y="5338709"/>
            <a:ext cx="3098639" cy="579957"/>
            <a:chOff x="747312" y="4732301"/>
            <a:chExt cx="1887609" cy="579957"/>
          </a:xfrm>
        </p:grpSpPr>
        <p:sp>
          <p:nvSpPr>
            <p:cNvPr id="8" name="矩形 7"/>
            <p:cNvSpPr/>
            <p:nvPr/>
          </p:nvSpPr>
          <p:spPr>
            <a:xfrm>
              <a:off x="747312" y="4732301"/>
              <a:ext cx="188760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7451" y="4822224"/>
              <a:ext cx="187747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为什么是伪指令？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过程调用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  <a:defRPr/>
            </a:pPr>
            <a:r>
              <a:rPr lang="en-US" altLang="zh-CN" sz="2800" b="1" dirty="0"/>
              <a:t>C</a:t>
            </a:r>
            <a:r>
              <a:rPr lang="zh-CN" altLang="en-US" sz="2800" b="1" dirty="0"/>
              <a:t>语言函数调用</a:t>
            </a:r>
            <a:endParaRPr lang="en-US" altLang="zh-CN" sz="2800" b="1" dirty="0"/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en-US" altLang="zh-CN" sz="2400" dirty="0">
                <a:solidFill>
                  <a:srgbClr val="0070C0"/>
                </a:solidFill>
              </a:rPr>
              <a:t>(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a ,</a:t>
            </a:r>
            <a:r>
              <a:rPr lang="en-US" altLang="zh-CN" sz="2400" dirty="0" err="1">
                <a:solidFill>
                  <a:srgbClr val="0070C0"/>
                </a:solidFill>
              </a:rPr>
              <a:t>int</a:t>
            </a:r>
            <a:r>
              <a:rPr lang="en-US" altLang="zh-CN" sz="2400" dirty="0">
                <a:solidFill>
                  <a:srgbClr val="0070C0"/>
                </a:solidFill>
              </a:rPr>
              <a:t> b) 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60000"/>
              </a:lnSpc>
              <a:buNone/>
              <a:defRPr/>
            </a:pPr>
            <a:r>
              <a:rPr lang="en-US" altLang="zh-CN" sz="2400" dirty="0">
                <a:solidFill>
                  <a:srgbClr val="0070C0"/>
                </a:solidFill>
              </a:rPr>
              <a:t>  {  return (</a:t>
            </a:r>
            <a:r>
              <a:rPr lang="en-US" altLang="zh-CN" sz="2400" dirty="0" err="1">
                <a:solidFill>
                  <a:srgbClr val="0070C0"/>
                </a:solidFill>
              </a:rPr>
              <a:t>a+b</a:t>
            </a:r>
            <a:r>
              <a:rPr lang="en-US" altLang="zh-CN" sz="2400" dirty="0">
                <a:solidFill>
                  <a:srgbClr val="0070C0"/>
                </a:solidFill>
              </a:rPr>
              <a:t>); }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>
              <a:lnSpc>
                <a:spcPct val="160000"/>
              </a:lnSpc>
              <a:defRPr/>
            </a:pPr>
            <a:r>
              <a:rPr lang="en-US" altLang="zh-CN" sz="2800" b="1" dirty="0"/>
              <a:t>MIPS</a:t>
            </a:r>
            <a:r>
              <a:rPr lang="zh-CN" altLang="en-US" sz="2800" b="1" dirty="0"/>
              <a:t>过程调用机制</a:t>
            </a:r>
            <a:endParaRPr lang="en-US" altLang="zh-CN" sz="2800" b="1" dirty="0"/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返回地址寄存器  </a:t>
            </a:r>
            <a:r>
              <a:rPr lang="en-US" altLang="zh-CN" sz="2400" b="1" dirty="0">
                <a:latin typeface="Courier New" panose="02070309020205020404" pitchFamily="49" charset="0"/>
              </a:rPr>
              <a:t>$</a:t>
            </a:r>
            <a:r>
              <a:rPr lang="en-US" altLang="zh-CN" sz="2400" b="1" dirty="0" err="1">
                <a:latin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参数寄存器         </a:t>
            </a:r>
            <a:r>
              <a:rPr lang="en-US" altLang="zh-CN" sz="2400" b="1" dirty="0">
                <a:latin typeface="Courier New" panose="02070309020205020404" pitchFamily="49" charset="0"/>
              </a:rPr>
              <a:t>$a0, $a1, $a2, $a3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返回值寄存器     </a:t>
            </a:r>
            <a:r>
              <a:rPr lang="en-US" altLang="zh-CN" sz="2400" b="1" dirty="0">
                <a:latin typeface="Courier New" panose="02070309020205020404" pitchFamily="49" charset="0"/>
              </a:rPr>
              <a:t>$v0 $v1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局部变量</a:t>
            </a:r>
            <a:r>
              <a:rPr lang="zh-CN" altLang="en-US" sz="2400" b="1" dirty="0">
                <a:latin typeface="Courier New" panose="02070309020205020404" pitchFamily="49" charset="0"/>
              </a:rPr>
              <a:t>      </a:t>
            </a:r>
            <a:r>
              <a:rPr lang="en-US" altLang="zh-CN" sz="2400" b="1" dirty="0">
                <a:latin typeface="Courier New" panose="02070309020205020404" pitchFamily="49" charset="0"/>
              </a:rPr>
              <a:t>$t0~$t9   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lnSpc>
                <a:spcPct val="160000"/>
              </a:lnSpc>
              <a:defRPr/>
            </a:pPr>
            <a:r>
              <a:rPr lang="zh-CN" altLang="en-US" sz="2400" dirty="0"/>
              <a:t>堆栈指针      </a:t>
            </a:r>
            <a:r>
              <a:rPr lang="zh-CN" altLang="en-US" sz="2400" b="1" dirty="0">
                <a:latin typeface="Courier New" panose="02070309020205020404" pitchFamily="49" charset="0"/>
              </a:rPr>
              <a:t>   </a:t>
            </a:r>
            <a:r>
              <a:rPr lang="en-US" altLang="zh-CN" sz="2400" b="1" dirty="0">
                <a:latin typeface="Courier New" panose="02070309020205020404" pitchFamily="49" charset="0"/>
              </a:rPr>
              <a:t>$</a:t>
            </a:r>
            <a:r>
              <a:rPr lang="en-US" altLang="zh-CN" sz="2400" b="1" dirty="0" err="1">
                <a:latin typeface="Courier New" panose="02070309020205020404" pitchFamily="49" charset="0"/>
              </a:rPr>
              <a:t>sp</a:t>
            </a:r>
            <a:endParaRPr lang="en-US" altLang="zh-CN" sz="2400" b="1" dirty="0">
              <a:latin typeface="Courier New" panose="02070309020205020404" pitchFamily="49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487822" y="979714"/>
            <a:ext cx="11212766" cy="1623527"/>
          </a:xfrm>
          <a:prstGeom prst="roundRect">
            <a:avLst>
              <a:gd name="adj" fmla="val 632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过程调用实现机制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lnSpc>
                <a:spcPct val="12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</a:rPr>
              <a:t>   sum(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</a:t>
            </a:r>
            <a:r>
              <a:rPr lang="en-US" altLang="zh-CN" b="1" dirty="0" err="1">
                <a:latin typeface="Courier New" panose="02070309020205020404" pitchFamily="49" charset="0"/>
              </a:rPr>
              <a:t>,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</a:rPr>
              <a:t>b</a:t>
            </a:r>
            <a:r>
              <a:rPr lang="en-US" altLang="zh-CN" b="1" dirty="0">
                <a:latin typeface="Courier New" panose="02070309020205020404" pitchFamily="49" charset="0"/>
              </a:rPr>
              <a:t>);      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/*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a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,</a:t>
            </a:r>
            <a:r>
              <a:rPr lang="en-US" altLang="zh-CN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b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$s0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$s1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  <a:t>*/</a:t>
            </a:r>
            <a:b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</a:rPr>
            </a:br>
            <a:r>
              <a:rPr lang="en-US" altLang="zh-CN" b="1" dirty="0">
                <a:latin typeface="Courier New" panose="02070309020205020404" pitchFamily="49" charset="0"/>
              </a:rPr>
              <a:t>}</a:t>
            </a:r>
            <a:br>
              <a:rPr lang="en-US" altLang="zh-CN" b="1" dirty="0">
                <a:latin typeface="Courier New" panose="02070309020205020404" pitchFamily="49" charset="0"/>
              </a:rPr>
            </a:br>
            <a:r>
              <a:rPr lang="en-US" altLang="zh-CN" b="1" dirty="0" err="1">
                <a:latin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</a:rPr>
              <a:t> sum(</a:t>
            </a:r>
            <a:r>
              <a:rPr lang="en-US" altLang="zh-CN" b="1" dirty="0" err="1">
                <a:latin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</a:rPr>
              <a:t>x</a:t>
            </a:r>
            <a:r>
              <a:rPr lang="en-US" altLang="zh-CN" b="1" dirty="0">
                <a:latin typeface="Courier New" panose="02070309020205020404" pitchFamily="49" charset="0"/>
              </a:rPr>
              <a:t>, </a:t>
            </a:r>
            <a:r>
              <a:rPr lang="en-US" altLang="zh-CN" b="1" dirty="0" err="1">
                <a:latin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 pitchFamily="49" charset="0"/>
              </a:rPr>
              <a:t>y</a:t>
            </a:r>
            <a:r>
              <a:rPr lang="en-US" altLang="zh-CN" b="1" dirty="0">
                <a:latin typeface="Courier New" panose="02070309020205020404" pitchFamily="49" charset="0"/>
              </a:rPr>
              <a:t>)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lnSpc>
                <a:spcPct val="12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 pitchFamily="49" charset="0"/>
              </a:rPr>
              <a:t>   { return </a:t>
            </a:r>
            <a:r>
              <a:rPr lang="en-US" altLang="zh-CN" b="1" dirty="0" err="1">
                <a:latin typeface="Courier New" panose="02070309020205020404" pitchFamily="49" charset="0"/>
              </a:rPr>
              <a:t>x+y</a:t>
            </a:r>
            <a:r>
              <a:rPr lang="en-US" altLang="zh-CN" b="1" dirty="0">
                <a:latin typeface="Courier New" panose="02070309020205020404" pitchFamily="49" charset="0"/>
              </a:rPr>
              <a:t>; }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endParaRPr lang="en-US" altLang="zh-CN" b="1" dirty="0">
              <a:latin typeface="Courier New" panose="02070309020205020404" pitchFamily="49" charset="0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1000 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add 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$a0</a:t>
            </a:r>
            <a:r>
              <a:rPr lang="en-US" altLang="zh-CN" b="1" dirty="0">
                <a:latin typeface="Courier New" panose="02070309020205020404" pitchFamily="49" charset="0"/>
              </a:rPr>
              <a:t>,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 pitchFamily="49" charset="0"/>
              </a:rPr>
              <a:t>$s0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x =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   </a:t>
            </a:r>
            <a:r>
              <a:rPr lang="zh-CN" altLang="en-US" sz="2200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1004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add  </a:t>
            </a:r>
            <a:r>
              <a:rPr lang="en-US" altLang="zh-CN" b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$a1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,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</a:rPr>
              <a:t>$s1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,$zero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y =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/>
                <a:cs typeface="Courier New" panose="02070309020205020404"/>
              </a:rPr>
              <a:t>b   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 panose="02070309020205020404"/>
                <a:cs typeface="Courier New" panose="02070309020205020404"/>
              </a:rPr>
              <a:t>传参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1008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 err="1">
                <a:latin typeface="Courier New" panose="02070309020205020404"/>
                <a:cs typeface="Courier New" panose="02070309020205020404"/>
              </a:rPr>
              <a:t>addi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$ra,$zero,1016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$</a:t>
            </a:r>
            <a:r>
              <a:rPr lang="en-US" altLang="zh-CN" b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=1016 </a:t>
            </a:r>
            <a:r>
              <a:rPr lang="zh-CN" altLang="en-US" sz="2200" dirty="0">
                <a:solidFill>
                  <a:srgbClr val="E7E6E6">
                    <a:lumMod val="50000"/>
                  </a:srgbClr>
                </a:solidFill>
                <a:latin typeface="Courier New" panose="02070309020205020404"/>
                <a:cs typeface="Courier New" panose="02070309020205020404"/>
              </a:rPr>
              <a:t>保存返回地址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1012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j    sum 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		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</a:t>
            </a:r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跳转，调用过程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/>
                <a:cs typeface="Courier New" panose="02070309020205020404"/>
              </a:rPr>
              <a:t>sum</a:t>
            </a:r>
            <a:endParaRPr lang="en-US" altLang="zh-CN" b="1" dirty="0">
              <a:solidFill>
                <a:srgbClr val="FF0000"/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i="1" dirty="0">
                <a:solidFill>
                  <a:srgbClr val="C0000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1016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endParaRPr lang="en-US" altLang="zh-CN" b="1" dirty="0"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…</a:t>
            </a:r>
            <a:endParaRPr lang="en-US" altLang="zh-CN" b="1" dirty="0"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2000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Courier New" panose="02070309020205020404"/>
                <a:cs typeface="Courier New" panose="02070309020205020404"/>
              </a:rPr>
              <a:t>sum: 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add $v0,$a0,$a1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# </a:t>
            </a:r>
            <a:r>
              <a:rPr lang="zh-CN" altLang="en-US" sz="2000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过程入口</a:t>
            </a:r>
            <a:endParaRPr lang="en-US" altLang="zh-CN" sz="2000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algn="l">
              <a:lnSpc>
                <a:spcPct val="100000"/>
              </a:lnSpc>
              <a:buNone/>
              <a:defRPr/>
            </a:pP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2004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</a:t>
            </a:r>
            <a:r>
              <a:rPr lang="en-US" altLang="zh-CN" b="1" dirty="0" err="1">
                <a:latin typeface="Courier New" panose="02070309020205020404"/>
                <a:cs typeface="Courier New" panose="02070309020205020404"/>
              </a:rPr>
              <a:t>jr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   $</a:t>
            </a:r>
            <a:r>
              <a:rPr lang="en-US" altLang="zh-CN" b="1" dirty="0" err="1"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b="1" dirty="0">
                <a:latin typeface="Courier New" panose="02070309020205020404"/>
                <a:cs typeface="Courier New" panose="02070309020205020404"/>
              </a:rPr>
              <a:t>	          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 # </a:t>
            </a:r>
            <a:r>
              <a:rPr lang="zh-CN" altLang="en-US" sz="2100" b="1" dirty="0">
                <a:solidFill>
                  <a:schemeClr val="bg2">
                    <a:lumMod val="50000"/>
                  </a:schemeClr>
                </a:solidFill>
                <a:latin typeface="Courier New" panose="02070309020205020404"/>
                <a:cs typeface="Courier New" panose="02070309020205020404"/>
              </a:rPr>
              <a:t>返回主程序</a:t>
            </a:r>
            <a:endParaRPr lang="en-US" altLang="zh-CN" sz="2100" b="1" dirty="0">
              <a:solidFill>
                <a:schemeClr val="bg2">
                  <a:lumMod val="50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marL="0" indent="0" algn="l">
              <a:buNone/>
            </a:pPr>
            <a:endParaRPr lang="zh-CN" altLang="en-US" dirty="0"/>
          </a:p>
        </p:txBody>
      </p:sp>
      <p:sp>
        <p:nvSpPr>
          <p:cNvPr id="5" name="矩形​​ 5"/>
          <p:cNvSpPr/>
          <p:nvPr/>
        </p:nvSpPr>
        <p:spPr>
          <a:xfrm>
            <a:off x="9124303" y="3571552"/>
            <a:ext cx="2754313" cy="868363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1008 jal sum</a:t>
            </a:r>
            <a:endParaRPr kumimoji="0" lang="en-US" altLang="zh-CN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1012</a:t>
            </a:r>
            <a:endParaRPr kumimoji="0" lang="zh-CN" altLang="en-US" sz="2400" b="1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​​ 4"/>
          <p:cNvSpPr/>
          <p:nvPr/>
        </p:nvSpPr>
        <p:spPr>
          <a:xfrm>
            <a:off x="7301886" y="5922282"/>
            <a:ext cx="1991404" cy="431800"/>
          </a:xfrm>
          <a:prstGeom prst="rect">
            <a:avLst/>
          </a:prstGeom>
          <a:solidFill>
            <a:srgbClr val="080808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J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1016</a:t>
            </a:r>
            <a:endParaRPr kumimoji="0" lang="zh-CN" altLang="en-US" sz="24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ourier New" panose="02070309020205020404" pitchFamily="49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过程调用机制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69900" lvl="1" indent="0">
              <a:lnSpc>
                <a:spcPct val="170000"/>
              </a:lnSpc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jal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Label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/>
                <a:cs typeface="Courier New" panose="02070309020205020404"/>
              </a:rPr>
              <a:t># jump and link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r>
              <a:rPr lang="zh-CN" altLang="en-US" dirty="0"/>
              <a:t>等效于如下指令</a:t>
            </a:r>
            <a:endParaRPr lang="en-US" altLang="zh-CN" dirty="0"/>
          </a:p>
          <a:p>
            <a:pPr marL="469900" lvl="1" indent="0">
              <a:lnSpc>
                <a:spcPct val="160000"/>
              </a:lnSpc>
              <a:buNone/>
              <a:defRPr/>
            </a:pPr>
            <a:r>
              <a:rPr lang="en-US" altLang="zh-CN" sz="2400" b="1" dirty="0"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sz="2400" b="1" dirty="0" err="1"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sz="2400" b="1" dirty="0">
                <a:latin typeface="Courier New" panose="02070309020205020404"/>
                <a:cs typeface="Courier New" panose="02070309020205020404"/>
              </a:rPr>
              <a:t>=PC+4;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/>
                <a:cs typeface="Courier New" panose="02070309020205020404"/>
              </a:rPr>
              <a:t>#save next instruction address 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 marL="469900" lvl="1" indent="0">
              <a:buNone/>
              <a:defRPr/>
            </a:pPr>
            <a:r>
              <a:rPr lang="en-US" altLang="zh-CN" sz="2400" b="1" dirty="0">
                <a:latin typeface="Courier New" panose="02070309020205020404"/>
                <a:cs typeface="Courier New" panose="02070309020205020404"/>
              </a:rPr>
              <a:t>j Label</a:t>
            </a:r>
            <a:endParaRPr lang="en-US" altLang="zh-CN" sz="2400" b="1" dirty="0"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None/>
              <a:defRPr/>
            </a:pP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jr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anose="02070309020205020404"/>
                <a:cs typeface="Courier New" panose="02070309020205020404"/>
              </a:rPr>
              <a:t>#return to main program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r>
              <a:rPr lang="zh-CN" altLang="en-US" dirty="0"/>
              <a:t>问题：利用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zh-CN" altLang="en-US" dirty="0"/>
              <a:t>做返回地址，如果过程嵌套如何返回？</a:t>
            </a:r>
            <a:endParaRPr lang="en-US" altLang="zh-CN" dirty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lang="zh-CN" altLang="en-US" dirty="0"/>
              <a:t>会被多次覆盖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/>
                <a:cs typeface="Courier New" panose="02070309020205020404"/>
              </a:rPr>
              <a:t>ra</a:t>
            </a:r>
            <a:endParaRPr lang="en-US" altLang="zh-CN" dirty="0"/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 panose="02070309020205020404"/>
              <a:cs typeface="Courier New" panose="02070309020205020404"/>
            </a:endParaRPr>
          </a:p>
          <a:p>
            <a:pPr marL="469900" lvl="1" indent="0">
              <a:buNone/>
              <a:defRPr/>
            </a:pPr>
            <a:endParaRPr lang="en-US" altLang="zh-CN" sz="2400" b="1" dirty="0">
              <a:latin typeface="Courier New" panose="02070309020205020404"/>
              <a:cs typeface="Courier New" panose="02070309020205020404"/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多级过程调用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55643"/>
            <a:ext cx="11141801" cy="5637024"/>
          </a:xfrm>
        </p:spPr>
        <p:txBody>
          <a:bodyPr>
            <a:normAutofit/>
          </a:bodyPr>
          <a:lstStyle/>
          <a:p>
            <a:pPr>
              <a:buFont typeface="Times" panose="02020603050405020304" pitchFamily="18" charset="0"/>
              <a:buNone/>
              <a:defRPr/>
            </a:pPr>
            <a:r>
              <a:rPr lang="en-US" altLang="zh-CN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y) </a:t>
            </a: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buFont typeface="Times" panose="02020603050405020304" pitchFamily="18" charset="0"/>
              <a:buNone/>
              <a:defRPr/>
            </a:pP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{	return </a:t>
            </a:r>
            <a:r>
              <a:rPr lang="en-US" altLang="zh-CN" b="1" dirty="0" err="1">
                <a:solidFill>
                  <a:srgbClr val="0000FF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x,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altLang="zh-CN" b="1" dirty="0">
                <a:solidFill>
                  <a:schemeClr val="accent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)+ y; }</a:t>
            </a:r>
            <a:endParaRPr lang="en-US" altLang="zh-CN" b="1" dirty="0">
              <a:solidFill>
                <a:schemeClr val="accent2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>
              <a:buFont typeface="Times" panose="02020603050405020304" pitchFamily="18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主程序调用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</a:t>
            </a:r>
            <a:r>
              <a:rPr lang="zh-CN" alt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，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y)</a:t>
            </a:r>
            <a:r>
              <a:rPr lang="zh-CN" altLang="en-US" dirty="0">
                <a:latin typeface="+mn-ea"/>
                <a:ea typeface="+mn-ea"/>
              </a:rPr>
              <a:t>时</a:t>
            </a:r>
            <a:r>
              <a:rPr lang="en-US" altLang="zh-CN" b="1" dirty="0">
                <a:latin typeface="+mn-ea"/>
                <a:ea typeface="+mn-ea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r>
              <a:rPr lang="zh-CN" altLang="en-US" dirty="0">
                <a:latin typeface="+mn-ea"/>
                <a:ea typeface="+mn-ea"/>
              </a:rPr>
              <a:t>保存一次，保证该过程执行完毕后能返回主程序。</a:t>
            </a:r>
            <a:endParaRPr lang="en-US" altLang="zh-CN" dirty="0"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调用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+mn-ea"/>
                <a:ea typeface="+mn-ea"/>
              </a:rPr>
              <a:t>mult</a:t>
            </a:r>
            <a:r>
              <a:rPr lang="zh-CN" altLang="en-US" dirty="0">
                <a:latin typeface="+mn-ea"/>
                <a:ea typeface="+mn-ea"/>
              </a:rPr>
              <a:t>时会覆盖</a:t>
            </a:r>
            <a:r>
              <a:rPr lang="en-US" altLang="zh-CN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$</a:t>
            </a:r>
            <a:r>
              <a:rPr lang="en-US" altLang="zh-CN" b="1" dirty="0" err="1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ra</a:t>
            </a:r>
            <a:endParaRPr lang="en-US" altLang="zh-CN" b="1" dirty="0"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1">
              <a:defRPr/>
            </a:pP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需要保存</a:t>
            </a:r>
            <a:r>
              <a:rPr lang="en-US" altLang="zh-CN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sumSquare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的返回地址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dirty="0">
                <a:latin typeface="+mn-ea"/>
                <a:ea typeface="+mn-ea"/>
              </a:rPr>
              <a:t>其它被复用的寄存器</a:t>
            </a:r>
            <a:r>
              <a:rPr lang="en-US" altLang="zh-CN" dirty="0">
                <a:latin typeface="+mn-ea"/>
                <a:ea typeface="+mn-ea"/>
              </a:rPr>
              <a:t>$a0,$a1</a:t>
            </a:r>
            <a:r>
              <a:rPr lang="zh-CN" altLang="en-US" dirty="0">
                <a:latin typeface="+mn-ea"/>
                <a:ea typeface="+mn-ea"/>
              </a:rPr>
              <a:t>也存在同样的问题，这是</a:t>
            </a:r>
            <a:r>
              <a:rPr lang="zh-CN" altLang="en-US" b="1" dirty="0">
                <a:solidFill>
                  <a:srgbClr val="36B0D1"/>
                </a:solidFill>
                <a:latin typeface="+mn-ea"/>
                <a:ea typeface="+mn-ea"/>
              </a:rPr>
              <a:t>寄存器传参的弊端</a:t>
            </a:r>
            <a:endParaRPr lang="en-US" altLang="zh-CN" b="1" dirty="0">
              <a:solidFill>
                <a:srgbClr val="36B0D1"/>
              </a:solidFill>
              <a:latin typeface="+mn-ea"/>
              <a:ea typeface="+mn-ea"/>
            </a:endParaRPr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堆栈操作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600" cy="56370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endParaRPr lang="en-US" altLang="zh-CN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$sp,$sp,-8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space on stack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zh-CN" altLang="en-US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被调用者保存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save y          </a:t>
            </a:r>
            <a:r>
              <a:rPr lang="zh-CN" altLang="en-US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调用者保存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$a1,$a0,$zero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x,x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call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$a1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0($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y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 $v0,$v0,$a1</a:t>
            </a:r>
            <a:r>
              <a:rPr lang="en-US" altLang="zh-CN" sz="24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()+y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2400" b="1" dirty="0" err="1">
                <a:solidFill>
                  <a:srgbClr val="FF0000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4($</a:t>
            </a:r>
            <a:r>
              <a:rPr lang="en-US" altLang="zh-CN" sz="2400" b="1" dirty="0" err="1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36B0D1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4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ret </a:t>
            </a:r>
            <a:r>
              <a:rPr lang="en-US" altLang="zh-CN" sz="2400" b="1" i="1" dirty="0" err="1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$sp,$sp,8     </a:t>
            </a:r>
            <a:r>
              <a:rPr lang="en-US" altLang="zh-CN" sz="2400" b="1" i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restore stack</a:t>
            </a:r>
            <a:endParaRPr lang="en-US" altLang="zh-CN" sz="2400" b="1" i="1" dirty="0">
              <a:solidFill>
                <a:schemeClr val="bg2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977900">
              <a:lnSpc>
                <a:spcPct val="120000"/>
              </a:lnSpc>
              <a:buNone/>
              <a:defRPr/>
            </a:pP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jr</a:t>
            </a:r>
            <a:r>
              <a:rPr lang="en-US" altLang="zh-C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altLang="zh-CN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</a:t>
            </a:r>
            <a:endParaRPr lang="en-US" altLang="zh-C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...</a:t>
            </a:r>
            <a:endParaRPr lang="en-US" altLang="zh-CN" sz="2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注意：除了返回地址以外，函数参数等会覆盖的变量都需要入栈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50804" y="1866706"/>
            <a:ext cx="1091719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“push”</a:t>
            </a:r>
            <a:endParaRPr lang="en-US" altLang="zh-CN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50805" y="3471669"/>
            <a:ext cx="1091720" cy="40011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“pop”</a:t>
            </a:r>
            <a:endParaRPr lang="en-US" altLang="zh-CN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调用子程序包含两个参与者</a:t>
            </a:r>
            <a:endParaRPr lang="en-US" altLang="zh-CN" dirty="0"/>
          </a:p>
          <a:p>
            <a:pPr lvl="1"/>
            <a:r>
              <a:rPr lang="zh-CN" altLang="en-US" sz="2400" b="1" dirty="0"/>
              <a:t>调用者（</a:t>
            </a:r>
            <a:r>
              <a:rPr lang="en-US" altLang="zh-CN" sz="2400" b="1" dirty="0"/>
              <a:t>caller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lvl="2"/>
            <a:r>
              <a:rPr lang="zh-CN" altLang="en-US" sz="2200" dirty="0"/>
              <a:t>准备函数参数</a:t>
            </a:r>
            <a:endParaRPr lang="zh-CN" altLang="en-US" sz="2200" dirty="0"/>
          </a:p>
          <a:p>
            <a:pPr lvl="2"/>
            <a:r>
              <a:rPr lang="zh-CN" altLang="en-US" sz="2200" dirty="0"/>
              <a:t>保存返回</a:t>
            </a:r>
            <a:r>
              <a:rPr lang="zh-CN" altLang="en-US" sz="2200" dirty="0"/>
              <a:t>地址</a:t>
            </a:r>
            <a:endParaRPr lang="zh-CN" altLang="en-US" sz="2200" dirty="0"/>
          </a:p>
          <a:p>
            <a:pPr lvl="2"/>
            <a:r>
              <a:rPr lang="zh-CN" altLang="en-US" sz="2200" dirty="0"/>
              <a:t>跳转到被调用者子程序</a:t>
            </a:r>
            <a:endParaRPr lang="en-US" altLang="zh-CN" sz="2200" dirty="0"/>
          </a:p>
          <a:p>
            <a:pPr lvl="1"/>
            <a:r>
              <a:rPr lang="zh-CN" altLang="en-US" sz="2400" b="1" dirty="0"/>
              <a:t>被调用者（</a:t>
            </a:r>
            <a:r>
              <a:rPr lang="en-US" altLang="zh-CN" sz="2400" b="1" dirty="0" err="1"/>
              <a:t>callee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pPr lvl="2"/>
            <a:r>
              <a:rPr lang="zh-CN" altLang="en-US" sz="2200" dirty="0"/>
              <a:t>使用调用者提供的参数，然后运行</a:t>
            </a:r>
            <a:endParaRPr lang="en-US" altLang="zh-CN" sz="2200" dirty="0"/>
          </a:p>
          <a:p>
            <a:pPr lvl="2"/>
            <a:r>
              <a:rPr lang="zh-CN" altLang="en-US" sz="2200" dirty="0"/>
              <a:t>运行结束保存返回值</a:t>
            </a:r>
            <a:endParaRPr lang="en-US" altLang="zh-CN" sz="2200" dirty="0"/>
          </a:p>
          <a:p>
            <a:pPr lvl="2"/>
            <a:r>
              <a:rPr lang="zh-CN" altLang="en-US" sz="2200" dirty="0"/>
              <a:t>将控制（如跳回）还给调用者。</a:t>
            </a:r>
            <a:endParaRPr lang="zh-CN" altLang="en-US" sz="2200" dirty="0"/>
          </a:p>
          <a:p>
            <a:pPr lvl="1"/>
            <a:endParaRPr lang="zh-CN" altLang="en-US" sz="1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函数调用的机器级表示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高级语言函数体中一般使用局部变量</a:t>
            </a:r>
            <a:endParaRPr lang="en-US" altLang="zh-CN" dirty="0"/>
          </a:p>
          <a:p>
            <a:r>
              <a:rPr lang="zh-CN" altLang="en-US" dirty="0"/>
              <a:t>汇编子程序使用寄存器（全局变量）</a:t>
            </a:r>
            <a:endParaRPr lang="en-US" altLang="zh-CN" dirty="0"/>
          </a:p>
          <a:p>
            <a:r>
              <a:rPr lang="zh-CN" altLang="en-US" dirty="0"/>
              <a:t>对全局变量的修改可能会引起调用者逻辑不正确</a:t>
            </a:r>
            <a:endParaRPr lang="en-US" altLang="zh-CN" dirty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哪些寄存器属于现场？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指令集体系结构 </a:t>
            </a:r>
            <a:r>
              <a:rPr lang="en-US" altLang="zh-CN" dirty="0"/>
              <a:t>Instruction Set Architecture (ISA)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zh-CN" altLang="en-US" dirty="0"/>
              <a:t>不同类型的</a:t>
            </a:r>
            <a:r>
              <a:rPr lang="en-US" altLang="zh-CN" dirty="0"/>
              <a:t>CPU</a:t>
            </a:r>
            <a:r>
              <a:rPr lang="zh-CN" altLang="en-US" dirty="0"/>
              <a:t>执行不同指令集，是设计</a:t>
            </a:r>
            <a:r>
              <a:rPr lang="en-US" altLang="zh-CN" dirty="0"/>
              <a:t>CPU</a:t>
            </a:r>
            <a:r>
              <a:rPr lang="zh-CN" altLang="en-US" dirty="0"/>
              <a:t>的依据</a:t>
            </a:r>
            <a:endParaRPr lang="en-US" altLang="zh-CN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1970  DEC 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PDP-11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1992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(64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位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defRPr/>
            </a:pPr>
            <a:r>
              <a:rPr lang="en-US" altLang="zh-CN" sz="2400" dirty="0"/>
              <a:t>                  1978  </a:t>
            </a:r>
            <a:r>
              <a:rPr lang="en-US" altLang="zh-CN" sz="2400" b="1" dirty="0"/>
              <a:t>x86</a:t>
            </a:r>
            <a:r>
              <a:rPr lang="en-US" altLang="zh-CN" sz="2400" dirty="0"/>
              <a:t>,  2001 </a:t>
            </a:r>
            <a:r>
              <a:rPr lang="en-US" altLang="zh-CN" sz="2400" b="1" dirty="0"/>
              <a:t>IA64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/>
              <a:t>                  1980  </a:t>
            </a:r>
            <a:r>
              <a:rPr lang="en-US" altLang="zh-CN" sz="2400" b="1" dirty="0"/>
              <a:t>PowerPC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/>
              <a:t>                  1981  </a:t>
            </a:r>
            <a:r>
              <a:rPr lang="en-US" altLang="zh-CN" sz="2400" b="1" dirty="0"/>
              <a:t>MIPS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                  1985 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SPARC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defRPr/>
            </a:pPr>
            <a:r>
              <a:rPr lang="en-US" altLang="zh-CN" sz="2400" dirty="0"/>
              <a:t>                  1991  </a:t>
            </a:r>
            <a:r>
              <a:rPr lang="en-US" altLang="zh-CN" sz="2400" b="1" dirty="0"/>
              <a:t>arm</a:t>
            </a:r>
            <a:endParaRPr lang="en-US" altLang="zh-CN" sz="2400" b="1" dirty="0"/>
          </a:p>
          <a:p>
            <a:pPr lvl="2">
              <a:defRPr/>
            </a:pPr>
            <a:r>
              <a:rPr lang="en-US" altLang="zh-CN" sz="2400" dirty="0"/>
              <a:t>                  2016  </a:t>
            </a:r>
            <a:r>
              <a:rPr lang="en-US" altLang="zh-CN" sz="2400" b="1" dirty="0"/>
              <a:t>RISC-V</a:t>
            </a:r>
            <a:endParaRPr lang="en-US" altLang="zh-CN" sz="2400" b="1" dirty="0"/>
          </a:p>
          <a:p>
            <a:pPr>
              <a:defRPr/>
            </a:pPr>
            <a:r>
              <a:rPr lang="zh-CN" altLang="en-US" sz="3000" dirty="0"/>
              <a:t>指令集优劣</a:t>
            </a:r>
            <a:endParaRPr lang="en-US" altLang="zh-CN" sz="3000" dirty="0"/>
          </a:p>
          <a:p>
            <a:pPr lvl="1">
              <a:defRPr/>
            </a:pPr>
            <a:r>
              <a:rPr lang="zh-CN" altLang="en-US" sz="2400" dirty="0"/>
              <a:t>方便硬件实现（高性能、低功耗），方便编译优化，</a:t>
            </a:r>
            <a:r>
              <a:rPr lang="en-US" altLang="zh-CN" sz="2400" dirty="0"/>
              <a:t>OS</a:t>
            </a:r>
            <a:r>
              <a:rPr lang="zh-CN" altLang="en-US" sz="2400" dirty="0"/>
              <a:t>，虚拟机开发</a:t>
            </a:r>
            <a:endParaRPr lang="en-US" altLang="zh-CN" sz="2400" dirty="0"/>
          </a:p>
          <a:p>
            <a:pPr lvl="2">
              <a:defRPr/>
            </a:pPr>
            <a:endParaRPr lang="en-US" altLang="zh-CN" sz="2400" dirty="0">
              <a:solidFill>
                <a:srgbClr val="C00000"/>
              </a:solidFill>
            </a:endParaRPr>
          </a:p>
          <a:p>
            <a:pPr lvl="2">
              <a:defRPr/>
            </a:pP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35" y="2111186"/>
            <a:ext cx="713472" cy="4732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1632927"/>
            <a:ext cx="1142681" cy="3419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88" y="2756511"/>
            <a:ext cx="676149" cy="2707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012" y="3247816"/>
            <a:ext cx="1194318" cy="3912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6" b="21930"/>
          <a:stretch>
            <a:fillRect/>
          </a:stretch>
        </p:blipFill>
        <p:spPr>
          <a:xfrm>
            <a:off x="1927869" y="3694922"/>
            <a:ext cx="1020605" cy="5598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761" y="4255639"/>
            <a:ext cx="1007707" cy="46942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885" y="4912047"/>
            <a:ext cx="1188557" cy="19744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144594" y="3443442"/>
            <a:ext cx="3871090" cy="1989031"/>
            <a:chOff x="6376017" y="2977537"/>
            <a:chExt cx="3871090" cy="1989031"/>
          </a:xfrm>
        </p:grpSpPr>
        <p:grpSp>
          <p:nvGrpSpPr>
            <p:cNvPr id="9" name="组合 8"/>
            <p:cNvGrpSpPr/>
            <p:nvPr/>
          </p:nvGrpSpPr>
          <p:grpSpPr>
            <a:xfrm>
              <a:off x="6376017" y="2977537"/>
              <a:ext cx="3871090" cy="1989031"/>
              <a:chOff x="6376017" y="2966248"/>
              <a:chExt cx="3871090" cy="1989031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6017" y="4087410"/>
                <a:ext cx="1639411" cy="565314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248627" y="2966248"/>
                <a:ext cx="1998480" cy="1989031"/>
              </a:xfrm>
              <a:prstGeom prst="rect">
                <a:avLst/>
              </a:prstGeom>
            </p:spPr>
          </p:pic>
        </p:grpSp>
        <p:sp>
          <p:nvSpPr>
            <p:cNvPr id="10" name="文本框 9"/>
            <p:cNvSpPr txBox="1"/>
            <p:nvPr/>
          </p:nvSpPr>
          <p:spPr>
            <a:xfrm>
              <a:off x="6490202" y="3465688"/>
              <a:ext cx="15252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/>
                <a:t>2020</a:t>
              </a:r>
              <a:endParaRPr lang="en-US" altLang="zh-CN" b="1" dirty="0"/>
            </a:p>
            <a:p>
              <a:pPr algn="ctr"/>
              <a:r>
                <a:rPr lang="en-US" altLang="zh-CN" b="1" dirty="0">
                  <a:solidFill>
                    <a:srgbClr val="FF0000"/>
                  </a:solidFill>
                </a:rPr>
                <a:t> </a:t>
              </a:r>
              <a:r>
                <a:rPr lang="en-US" altLang="zh-CN" b="1" dirty="0" err="1">
                  <a:solidFill>
                    <a:srgbClr val="FF0000"/>
                  </a:solidFill>
                </a:rPr>
                <a:t>LoongArch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ISA</a:t>
            </a:r>
            <a:r>
              <a:rPr lang="zh-CN" altLang="en-US" dirty="0"/>
              <a:t>寄存器使用约定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zh-CN" altLang="en-US" b="1" dirty="0"/>
              <a:t>调用者保存寄存器</a:t>
            </a:r>
            <a:endParaRPr lang="en-US" altLang="zh-CN" b="1" dirty="0"/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调用者需要保存现场，被调用过程可直接使用，不用压栈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 EAX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ECX       </a:t>
            </a:r>
            <a:r>
              <a:rPr lang="en-US" altLang="zh-CN" b="1" dirty="0">
                <a:solidFill>
                  <a:srgbClr val="00B050"/>
                </a:solidFill>
              </a:rPr>
              <a:t>MIPS : </a:t>
            </a:r>
            <a:r>
              <a:rPr lang="en-US" altLang="zh-CN" dirty="0">
                <a:solidFill>
                  <a:srgbClr val="00B050"/>
                </a:solidFill>
              </a:rPr>
              <a:t>$t0</a:t>
            </a:r>
            <a:r>
              <a:rPr lang="en-US" altLang="zh-CN">
                <a:solidFill>
                  <a:srgbClr val="00B050"/>
                </a:solidFill>
              </a:rPr>
              <a:t>~$t9 , </a:t>
            </a:r>
            <a:r>
              <a:rPr lang="en-US" altLang="zh-CN" dirty="0">
                <a:solidFill>
                  <a:srgbClr val="00B050"/>
                </a:solidFill>
              </a:rPr>
              <a:t>$a0~$a3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b="1" dirty="0"/>
              <a:t>被调用者保存寄存器</a:t>
            </a:r>
            <a:endParaRPr lang="en-US" altLang="zh-CN" b="1" dirty="0"/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00000"/>
                </a:solidFill>
              </a:rPr>
              <a:t>被调用者使用时需提前保存         </a:t>
            </a:r>
            <a:r>
              <a:rPr lang="en-US" altLang="zh-CN" sz="2400" dirty="0">
                <a:solidFill>
                  <a:srgbClr val="C00000"/>
                </a:solidFill>
              </a:rPr>
              <a:t>save</a:t>
            </a:r>
            <a:endParaRPr lang="en-US" altLang="zh-CN" sz="2400" dirty="0">
              <a:solidFill>
                <a:srgbClr val="C00000"/>
              </a:solidFill>
            </a:endParaRPr>
          </a:p>
          <a:p>
            <a:pPr marL="673100" lvl="2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C3300"/>
                </a:solidFill>
              </a:rPr>
              <a:t>返回之前恢复它们的值                </a:t>
            </a:r>
            <a:r>
              <a:rPr lang="en-US" altLang="zh-CN" sz="2400" dirty="0">
                <a:solidFill>
                  <a:srgbClr val="CC3300"/>
                </a:solidFill>
              </a:rPr>
              <a:t>restore</a:t>
            </a:r>
            <a:endParaRPr lang="en-US" altLang="zh-CN" sz="2400" dirty="0">
              <a:solidFill>
                <a:srgbClr val="CC3300"/>
              </a:solidFill>
            </a:endParaRPr>
          </a:p>
          <a:p>
            <a:pPr marL="1130300" lvl="3" indent="-342900">
              <a:spcBef>
                <a:spcPct val="25000"/>
              </a:spcBef>
              <a:buFont typeface="Wingdings" panose="05000000000000000000" pitchFamily="2" charset="2"/>
              <a:buChar char="n"/>
            </a:pPr>
            <a:r>
              <a:rPr lang="en-US" altLang="zh-CN" b="1" dirty="0">
                <a:solidFill>
                  <a:srgbClr val="00B050"/>
                </a:solidFill>
              </a:rPr>
              <a:t>X86: </a:t>
            </a:r>
            <a:r>
              <a:rPr lang="en-US" altLang="zh-CN" dirty="0">
                <a:solidFill>
                  <a:srgbClr val="00B050"/>
                </a:solidFill>
              </a:rPr>
              <a:t> IA32 EBX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ESI</a:t>
            </a:r>
            <a:r>
              <a:rPr lang="zh-CN" altLang="en-US" dirty="0">
                <a:solidFill>
                  <a:srgbClr val="00B050"/>
                </a:solidFill>
              </a:rPr>
              <a:t>、</a:t>
            </a:r>
            <a:r>
              <a:rPr lang="en-US" altLang="zh-CN" dirty="0">
                <a:solidFill>
                  <a:srgbClr val="00B050"/>
                </a:solidFill>
              </a:rPr>
              <a:t>EDI           </a:t>
            </a:r>
            <a:r>
              <a:rPr lang="en-US" altLang="zh-CN" b="1" dirty="0">
                <a:solidFill>
                  <a:srgbClr val="00B050"/>
                </a:solidFill>
              </a:rPr>
              <a:t>MIPS:</a:t>
            </a:r>
            <a:r>
              <a:rPr lang="en-US" altLang="zh-CN" dirty="0">
                <a:solidFill>
                  <a:srgbClr val="00B050"/>
                </a:solidFill>
              </a:rPr>
              <a:t>  $s0~$s7, $</a:t>
            </a:r>
            <a:r>
              <a:rPr lang="en-US" altLang="zh-CN" dirty="0" err="1">
                <a:solidFill>
                  <a:srgbClr val="00B050"/>
                </a:solidFill>
              </a:rPr>
              <a:t>fp</a:t>
            </a:r>
            <a:r>
              <a:rPr lang="en-US" altLang="zh-CN" dirty="0">
                <a:solidFill>
                  <a:srgbClr val="00B050"/>
                </a:solidFill>
              </a:rPr>
              <a:t>,$</a:t>
            </a:r>
            <a:r>
              <a:rPr lang="en-US" altLang="zh-CN" dirty="0" err="1">
                <a:solidFill>
                  <a:srgbClr val="00B050"/>
                </a:solidFill>
              </a:rPr>
              <a:t>ra</a:t>
            </a:r>
            <a:endParaRPr lang="en-US" altLang="zh-CN" dirty="0">
              <a:solidFill>
                <a:srgbClr val="00B050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sz="2400" b="1" dirty="0">
                <a:solidFill>
                  <a:srgbClr val="36B0D1"/>
                </a:solidFill>
              </a:rPr>
              <a:t>为减少开销，每个过程应优先使用哪些寄存器</a:t>
            </a:r>
            <a:r>
              <a:rPr lang="zh-CN" altLang="en-US" sz="2000" b="1" dirty="0">
                <a:solidFill>
                  <a:srgbClr val="36B0D1"/>
                </a:solidFill>
              </a:rPr>
              <a:t>？</a:t>
            </a:r>
            <a:endParaRPr lang="en-US" altLang="zh-CN" sz="2000" b="1" dirty="0">
              <a:solidFill>
                <a:srgbClr val="36B0D1"/>
              </a:solidFill>
            </a:endParaRPr>
          </a:p>
          <a:p>
            <a:pPr>
              <a:spcBef>
                <a:spcPct val="25000"/>
              </a:spcBef>
            </a:pPr>
            <a:r>
              <a:rPr lang="zh-CN" altLang="en-US" b="1" dirty="0"/>
              <a:t>中断处理程序没有调用者，如何处理？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Intel </a:t>
            </a:r>
            <a:r>
              <a:rPr lang="zh-CN" altLang="en-US" dirty="0"/>
              <a:t>函数参数传递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X86</a:t>
            </a:r>
            <a:r>
              <a:rPr lang="zh-CN" altLang="en-US" b="1" dirty="0"/>
              <a:t>参数传递</a:t>
            </a:r>
            <a:endParaRPr lang="en-US" altLang="zh-CN" b="1" dirty="0"/>
          </a:p>
          <a:p>
            <a:pPr lvl="1"/>
            <a:r>
              <a:rPr lang="zh-CN" altLang="en-US" dirty="0"/>
              <a:t>栈帧</a:t>
            </a:r>
            <a:endParaRPr lang="en-US" altLang="zh-CN" dirty="0"/>
          </a:p>
          <a:p>
            <a:r>
              <a:rPr lang="en-US" altLang="zh-CN" b="1" dirty="0"/>
              <a:t>Linux IA-64</a:t>
            </a:r>
            <a:r>
              <a:rPr lang="zh-CN" altLang="en-US" b="1" dirty="0"/>
              <a:t>参数传递</a:t>
            </a:r>
            <a:endParaRPr lang="en-US" altLang="zh-CN" b="1" dirty="0"/>
          </a:p>
          <a:p>
            <a:pPr lvl="1"/>
            <a:r>
              <a:rPr lang="zh-CN" altLang="en-US" dirty="0"/>
              <a:t>先</a:t>
            </a:r>
            <a:r>
              <a:rPr lang="en-US" altLang="zh-CN" dirty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/>
              <a:t>，浮点数</a:t>
            </a:r>
            <a:r>
              <a:rPr lang="en-US" altLang="zh-CN" dirty="0"/>
              <a:t>xmm0-xmm7</a:t>
            </a:r>
            <a:endParaRPr lang="en-US" altLang="zh-CN" dirty="0"/>
          </a:p>
          <a:p>
            <a:pPr lvl="1"/>
            <a:r>
              <a:rPr lang="zh-CN" altLang="en-US" dirty="0"/>
              <a:t>剩余的由右向左依次入栈</a:t>
            </a:r>
            <a:endParaRPr lang="en-US" altLang="zh-CN" dirty="0"/>
          </a:p>
          <a:p>
            <a:r>
              <a:rPr lang="en-US" altLang="zh-CN" b="1" dirty="0"/>
              <a:t>Windows IA-64</a:t>
            </a:r>
            <a:r>
              <a:rPr lang="zh-CN" altLang="en-US" b="1" dirty="0"/>
              <a:t>参数传递</a:t>
            </a:r>
            <a:endParaRPr lang="en-US" altLang="zh-CN" b="1" dirty="0"/>
          </a:p>
          <a:p>
            <a:pPr lvl="1"/>
            <a:r>
              <a:rPr lang="en-US" altLang="zh-CN" dirty="0"/>
              <a:t>rcx,rdx,r8,r9</a:t>
            </a:r>
            <a:r>
              <a:rPr lang="zh-CN" altLang="en-US" dirty="0"/>
              <a:t>，浮点数</a:t>
            </a:r>
            <a:r>
              <a:rPr lang="en-US" altLang="zh-CN" dirty="0"/>
              <a:t>xmm0-xmm3</a:t>
            </a:r>
            <a:endParaRPr lang="en-US" altLang="zh-CN" dirty="0"/>
          </a:p>
          <a:p>
            <a:pPr lvl="1"/>
            <a:r>
              <a:rPr lang="zh-CN" altLang="en-US" dirty="0"/>
              <a:t>剩余由右向左依次入栈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ABI</a:t>
            </a:r>
            <a:r>
              <a:rPr lang="zh-CN" altLang="en-US" dirty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992978" cy="5637024"/>
          </a:xfrm>
        </p:spPr>
        <p:txBody>
          <a:bodyPr>
            <a:normAutofit/>
          </a:bodyPr>
          <a:lstStyle/>
          <a:p>
            <a:r>
              <a:rPr lang="zh-CN" altLang="en-US" b="1" dirty="0"/>
              <a:t>描述应用程序和操作系统之间，应用和库之间，或应用各部分间的接口</a:t>
            </a:r>
            <a:endParaRPr lang="en-US" altLang="zh-CN" b="1" dirty="0"/>
          </a:p>
          <a:p>
            <a:pPr lvl="1"/>
            <a:r>
              <a:rPr lang="zh-CN" altLang="en-US" sz="2400" dirty="0"/>
              <a:t>数据类型的大小、布局和对齐</a:t>
            </a:r>
            <a:endParaRPr lang="en-US" altLang="zh-CN" sz="2400" dirty="0"/>
          </a:p>
          <a:p>
            <a:pPr lvl="1"/>
            <a:r>
              <a:rPr lang="zh-CN" altLang="en-US" sz="2400" dirty="0"/>
              <a:t>调用约定（控制函数参数如何传送以及如何接受返回值）</a:t>
            </a:r>
            <a:endParaRPr lang="en-US" altLang="zh-CN" sz="2400" dirty="0"/>
          </a:p>
          <a:p>
            <a:pPr lvl="2"/>
            <a:r>
              <a:rPr lang="zh-CN" altLang="en-US" sz="2200" dirty="0"/>
              <a:t>所有参数都通过栈传递，还是部分参数通过寄存器传递</a:t>
            </a:r>
            <a:endParaRPr lang="en-US" altLang="zh-CN" sz="2200" dirty="0"/>
          </a:p>
          <a:p>
            <a:pPr lvl="2"/>
            <a:r>
              <a:rPr lang="zh-CN" altLang="en-US" sz="2200" dirty="0"/>
              <a:t>哪个寄存器用于哪个函数参数</a:t>
            </a:r>
            <a:endParaRPr lang="en-US" altLang="zh-CN" sz="2200" dirty="0"/>
          </a:p>
          <a:p>
            <a:pPr lvl="2"/>
            <a:r>
              <a:rPr lang="zh-CN" altLang="en-US" sz="2200" dirty="0"/>
              <a:t>栈传递的第一个函数参数是最先</a:t>
            </a:r>
            <a:r>
              <a:rPr lang="en-US" altLang="zh-CN" sz="2200" dirty="0"/>
              <a:t>push</a:t>
            </a:r>
            <a:r>
              <a:rPr lang="zh-CN" altLang="en-US" sz="2200" dirty="0"/>
              <a:t>到栈上还是最后</a:t>
            </a:r>
            <a:endParaRPr lang="zh-CN" altLang="en-US" sz="2200" dirty="0"/>
          </a:p>
          <a:p>
            <a:pPr lvl="1"/>
            <a:r>
              <a:rPr lang="zh-CN" altLang="en-US" sz="2400" dirty="0">
                <a:hlinkClick r:id="rId1"/>
              </a:rPr>
              <a:t>系统调用</a:t>
            </a:r>
            <a:r>
              <a:rPr lang="zh-CN" altLang="en-US" sz="2400" dirty="0"/>
              <a:t>的编码和一个应用如何向操作系统进行系统调用</a:t>
            </a:r>
            <a:endParaRPr lang="zh-CN" altLang="en-US" sz="2400" dirty="0"/>
          </a:p>
          <a:p>
            <a:pPr lvl="1"/>
            <a:r>
              <a:rPr lang="zh-CN" altLang="en-US" sz="2400" dirty="0">
                <a:hlinkClick r:id="rId2"/>
              </a:rPr>
              <a:t>目标文件</a:t>
            </a:r>
            <a:r>
              <a:rPr lang="zh-CN" altLang="en-US" sz="2400" dirty="0"/>
              <a:t>的</a:t>
            </a:r>
            <a:r>
              <a:rPr lang="zh-CN" altLang="en-US" sz="2400" dirty="0">
                <a:hlinkClick r:id="rId3"/>
              </a:rPr>
              <a:t>二进制</a:t>
            </a:r>
            <a:r>
              <a:rPr lang="zh-CN" altLang="en-US" sz="2400" dirty="0"/>
              <a:t>格式、程序库等等</a:t>
            </a:r>
            <a:endParaRPr lang="zh-CN" altLang="en-US" sz="2400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5"/>
          <a:stretch>
            <a:fillRect/>
          </a:stretch>
        </p:blipFill>
        <p:spPr>
          <a:xfrm>
            <a:off x="0" y="0"/>
            <a:ext cx="3591499" cy="6858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319" y="3618186"/>
            <a:ext cx="1831562" cy="2470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4346734" y="2388946"/>
            <a:ext cx="6961412" cy="915004"/>
          </a:xfrm>
          <a:prstGeom prst="rect">
            <a:avLst/>
          </a:prstGeom>
          <a:noFill/>
          <a:ln w="57150">
            <a:solidFill>
              <a:srgbClr val="1897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4346733" y="2416559"/>
            <a:ext cx="6961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spc="600" dirty="0">
                <a:solidFill>
                  <a:srgbClr val="0E7C7F"/>
                </a:solidFill>
                <a:latin typeface="义启小楷书" panose="02010601030101010101" pitchFamily="2" charset="-128"/>
                <a:ea typeface="义启小楷书" panose="02010601030101010101" pitchFamily="2" charset="-128"/>
              </a:rPr>
              <a:t>五、指令系统</a:t>
            </a:r>
            <a:endParaRPr lang="zh-CN" altLang="en-US" sz="4400" b="1" spc="600" dirty="0">
              <a:solidFill>
                <a:srgbClr val="0E7C7F"/>
              </a:solidFill>
              <a:latin typeface="义启小楷书" panose="02010601030101010101" pitchFamily="2" charset="-128"/>
              <a:ea typeface="义启小楷书" panose="02010601030101010101" pitchFamily="2" charset="-128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0"/>
            <a:ext cx="3591499" cy="6858000"/>
          </a:xfrm>
          <a:prstGeom prst="rect">
            <a:avLst/>
          </a:prstGeom>
          <a:solidFill>
            <a:srgbClr val="18978B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656D78"/>
              </a:clrFrom>
              <a:clrTo>
                <a:srgbClr val="656D7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52099" y="1020089"/>
            <a:ext cx="880575" cy="877289"/>
          </a:xfrm>
          <a:prstGeom prst="rect">
            <a:avLst/>
          </a:prstGeom>
        </p:spPr>
      </p:pic>
      <p:sp>
        <p:nvSpPr>
          <p:cNvPr id="28" name="圆角矩形 17"/>
          <p:cNvSpPr/>
          <p:nvPr/>
        </p:nvSpPr>
        <p:spPr>
          <a:xfrm>
            <a:off x="1235765" y="911096"/>
            <a:ext cx="1083362" cy="108336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321366" y="2745041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21366" y="2756808"/>
            <a:ext cx="299167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6581" y="2168085"/>
            <a:ext cx="4296880" cy="793906"/>
          </a:xfrm>
          <a:prstGeom prst="rect">
            <a:avLst/>
          </a:prstGeom>
        </p:spPr>
      </p:pic>
      <p:pic>
        <p:nvPicPr>
          <p:cNvPr id="16" name="Picture 31" descr="j02333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9575695" y="4494012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8400">
        <p15:prstTrans prst="pageCurlDouble"/>
      </p:transition>
    </mc:Choice>
    <mc:Fallback>
      <p:transition spd="slow" advClick="0" advTm="84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5.1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指令系统概述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zh-CN" altLang="en-US" b="1" dirty="0"/>
              <a:t>机器指令（指令）</a:t>
            </a:r>
            <a:endParaRPr lang="zh-CN" altLang="en-US" b="1" dirty="0"/>
          </a:p>
          <a:p>
            <a:pPr lvl="1" algn="just" eaLnBrk="1" hangingPunct="1"/>
            <a:r>
              <a:rPr lang="zh-CN" altLang="en-US" sz="2200" dirty="0">
                <a:latin typeface="华文新魏" panose="02010800040101010101" pitchFamily="2" charset="-122"/>
              </a:rPr>
              <a:t>计算机能直接识别、执行的某种操作命令</a:t>
            </a:r>
            <a:endParaRPr lang="zh-CN" altLang="en-US" sz="2200" dirty="0">
              <a:solidFill>
                <a:schemeClr val="accent2"/>
              </a:solidFill>
              <a:latin typeface="华文新魏" panose="02010800040101010101" pitchFamily="2" charset="-122"/>
            </a:endParaRPr>
          </a:p>
          <a:p>
            <a:pPr algn="just" eaLnBrk="1" hangingPunct="1"/>
            <a:r>
              <a:rPr lang="zh-CN" altLang="en-US" b="1" dirty="0"/>
              <a:t>指令系统（指令集）</a:t>
            </a:r>
            <a:endParaRPr lang="zh-CN" altLang="en-US" b="1" dirty="0"/>
          </a:p>
          <a:p>
            <a:pPr lvl="1"/>
            <a:r>
              <a:rPr lang="zh-CN" altLang="en-US" sz="2200" dirty="0">
                <a:latin typeface="华文新魏" panose="02010800040101010101" pitchFamily="2" charset="-122"/>
              </a:rPr>
              <a:t> 一台计算机中所有机器指令的集合</a:t>
            </a:r>
            <a:endParaRPr lang="zh-CN" altLang="en-US" sz="2200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sz="2600" b="1" dirty="0"/>
              <a:t>系列机</a:t>
            </a:r>
            <a:endParaRPr lang="en-US" altLang="zh-CN" sz="2600" b="1" dirty="0"/>
          </a:p>
          <a:p>
            <a:pPr lvl="1" eaLnBrk="1" hangingPunct="1"/>
            <a:r>
              <a:rPr lang="zh-CN" altLang="en-US" sz="2200" dirty="0"/>
              <a:t>基本指令系统相同，基本系统结构相同的计算机</a:t>
            </a:r>
            <a:endParaRPr lang="zh-CN" altLang="en-US" sz="2200" dirty="0"/>
          </a:p>
          <a:p>
            <a:pPr lvl="2" eaLnBrk="1" hangingPunct="1"/>
            <a:r>
              <a:rPr lang="en-US" altLang="zh-CN" sz="2200" dirty="0"/>
              <a:t>IBM</a:t>
            </a:r>
            <a:r>
              <a:rPr lang="zh-CN" altLang="en-US" sz="2200" dirty="0"/>
              <a:t>，</a:t>
            </a:r>
            <a:r>
              <a:rPr lang="en-US" altLang="zh-CN" sz="2200" dirty="0"/>
              <a:t>PDP-11</a:t>
            </a:r>
            <a:r>
              <a:rPr lang="zh-CN" altLang="en-US" sz="2200" dirty="0"/>
              <a:t>，</a:t>
            </a:r>
            <a:r>
              <a:rPr lang="en-US" altLang="zh-CN" sz="2200" dirty="0"/>
              <a:t>VAX-11</a:t>
            </a:r>
            <a:r>
              <a:rPr lang="zh-CN" altLang="en-US" sz="2200" dirty="0"/>
              <a:t>，</a:t>
            </a:r>
            <a:r>
              <a:rPr lang="en-US" altLang="zh-CN" sz="2200" dirty="0"/>
              <a:t>Intel-x86</a:t>
            </a:r>
            <a:endParaRPr lang="en-US" altLang="zh-CN" sz="2200" dirty="0"/>
          </a:p>
          <a:p>
            <a:pPr lvl="1" eaLnBrk="1" hangingPunct="1"/>
            <a:r>
              <a:rPr lang="zh-CN" altLang="en-US" sz="2200" dirty="0"/>
              <a:t>解决软件兼容的问题</a:t>
            </a:r>
            <a:endParaRPr lang="zh-CN" altLang="en-US" sz="2200" dirty="0"/>
          </a:p>
          <a:p>
            <a:pPr lvl="1" eaLnBrk="1" hangingPunct="1">
              <a:lnSpc>
                <a:spcPct val="140000"/>
              </a:lnSpc>
            </a:pPr>
            <a:endParaRPr lang="zh-CN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2783981" y="1742783"/>
            <a:ext cx="0" cy="3920728"/>
            <a:chOff x="2762716" y="1732152"/>
            <a:chExt cx="0" cy="3920728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2762716" y="3826315"/>
              <a:ext cx="0" cy="340706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762716" y="2415788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762716" y="1732152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762716" y="4610303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762716" y="3122019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762716" y="5311547"/>
              <a:ext cx="0" cy="341333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868375" cy="617641"/>
          </a:xfrm>
        </p:spPr>
        <p:txBody>
          <a:bodyPr>
            <a:normAutofit/>
          </a:bodyPr>
          <a:lstStyle/>
          <a:p>
            <a:r>
              <a:rPr lang="zh-CN" altLang="en-US" dirty="0"/>
              <a:t>计算机指令系统层次</a:t>
            </a:r>
            <a:endParaRPr lang="zh-CN" alt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2411" y="2072472"/>
            <a:ext cx="2590657" cy="4160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高级语言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(C)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09918" y="4145753"/>
            <a:ext cx="2603149" cy="382667"/>
          </a:xfrm>
          <a:prstGeom prst="rect">
            <a:avLst/>
          </a:prstGeom>
          <a:solidFill>
            <a:srgbClr val="7030A0"/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指令集架构层 </a:t>
            </a:r>
            <a:r>
              <a:rPr lang="en-US" altLang="zh-CN" sz="189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MIPS)</a:t>
            </a:r>
            <a:endParaRPr lang="en-US" altLang="zh-CN" sz="189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1" y="4962306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微代码层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091147" y="2550763"/>
            <a:ext cx="1308028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翻译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2980340" y="3262994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Assembler(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1522410" y="5661081"/>
            <a:ext cx="2590658" cy="3826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硬件逻辑层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1522409" y="1356449"/>
            <a:ext cx="2590658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 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0"/>
          <p:cNvSpPr>
            <a:spLocks noChangeArrowheads="1"/>
          </p:cNvSpPr>
          <p:nvPr/>
        </p:nvSpPr>
        <p:spPr bwMode="auto">
          <a:xfrm>
            <a:off x="5154718" y="3799179"/>
            <a:ext cx="3297390" cy="820699"/>
          </a:xfrm>
          <a:prstGeom prst="rect">
            <a:avLst/>
          </a:prstGeom>
          <a:solidFill>
            <a:srgbClr val="7030A0"/>
          </a:solidFill>
          <a:ln w="12700">
            <a:noFill/>
            <a:prstDash val="dash"/>
            <a:miter lim="800000"/>
          </a:ln>
        </p:spPr>
        <p:txBody>
          <a:bodyPr wrap="square" lIns="85795" tIns="42145" rIns="85795" bIns="42145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0000 1001 1100 0110 1010 1111 0101 1000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1010 1111 0101 1000 0000 1001 1100 0110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1100 0110 1010 1111 0101 1000 0000 1001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>
              <a:lnSpc>
                <a:spcPct val="105000"/>
              </a:lnSpc>
              <a:spcBef>
                <a:spcPct val="0"/>
              </a:spcBef>
              <a:buNone/>
            </a:pPr>
            <a:r>
              <a:rPr lang="en-US" altLang="zh-CN" sz="1140" dirty="0">
                <a:solidFill>
                  <a:schemeClr val="bg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0101 1000 0000 1001 1100 0110 1010 1111 </a:t>
            </a:r>
            <a:endParaRPr lang="en-US" altLang="zh-CN" sz="1140" dirty="0">
              <a:solidFill>
                <a:schemeClr val="bg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6" name="Rectangle 18"/>
          <p:cNvSpPr txBox="1">
            <a:spLocks noChangeArrowheads="1"/>
          </p:cNvSpPr>
          <p:nvPr/>
        </p:nvSpPr>
        <p:spPr>
          <a:xfrm>
            <a:off x="5154718" y="2719704"/>
            <a:ext cx="1808636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lw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$t1, 0($2)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32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sw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  $t0, 4($2)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154718" y="1947876"/>
            <a:ext cx="1849872" cy="6918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>
            <a:lvl1pPr marL="342900" indent="-342900"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temp = v[k];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v[k] = v[k+1];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v[k+1] = temp;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395142" y="5159131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4373876" y="5910147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403711" y="434163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4403711" y="2956159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4403711" y="2269570"/>
            <a:ext cx="6144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154718" y="5769254"/>
            <a:ext cx="1877362" cy="2499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  <a:prstDash val="dash"/>
            <a:miter lim="800000"/>
          </a:ln>
        </p:spPr>
        <p:txBody>
          <a:bodyPr lIns="60207" tIns="24083" rIns="60207" bIns="24083">
            <a:spAutoFit/>
          </a:bodyPr>
          <a:lstStyle/>
          <a:p>
            <a:pPr marL="325120" indent="-325120" defTabSz="433705">
              <a:lnSpc>
                <a:spcPct val="105000"/>
              </a:lnSpc>
            </a:pP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使用布尔代数和真值表</a:t>
            </a:r>
            <a:endParaRPr lang="zh-CN" altLang="en-US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6" name="Object 3"/>
          <p:cNvGraphicFramePr>
            <a:graphicFrameLocks noChangeAspect="1"/>
          </p:cNvGraphicFramePr>
          <p:nvPr/>
        </p:nvGraphicFramePr>
        <p:xfrm>
          <a:off x="8693357" y="5620980"/>
          <a:ext cx="1147102" cy="68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" name="" r:id="rId1" imgW="3492500" imgH="2400300" progId="">
                  <p:embed/>
                </p:oleObj>
              </mc:Choice>
              <mc:Fallback>
                <p:oleObj name="" r:id="rId1" imgW="3492500" imgH="2400300" progId="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93357" y="5620980"/>
                        <a:ext cx="1147102" cy="68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5" descr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03" y="4723846"/>
            <a:ext cx="1147103" cy="726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/>
          <p:cNvCxnSpPr/>
          <p:nvPr/>
        </p:nvCxnSpPr>
        <p:spPr>
          <a:xfrm>
            <a:off x="7632937" y="5115660"/>
            <a:ext cx="109226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7235381" y="5926585"/>
            <a:ext cx="136533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3644270" y="4712101"/>
            <a:ext cx="1756932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</a:t>
            </a:r>
            <a:r>
              <a:rPr lang="zh-CN" altLang="en-US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r>
              <a:rPr lang="en-US" altLang="zh-CN" sz="13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3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1509918" y="3489181"/>
            <a:ext cx="2590657" cy="3826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382772" y="4527449"/>
            <a:ext cx="3973425" cy="93485"/>
          </a:xfrm>
          <a:prstGeom prst="rect">
            <a:avLst/>
          </a:prstGeom>
          <a:solidFill>
            <a:srgbClr val="FF0000"/>
          </a:solidFill>
          <a:ln w="12700">
            <a:solidFill>
              <a:srgbClr val="0066BE"/>
            </a:solidFill>
            <a:miter lim="800000"/>
          </a:ln>
        </p:spPr>
        <p:txBody>
          <a:bodyPr wrap="none" anchor="ctr"/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2411" y="2780803"/>
            <a:ext cx="2590657" cy="4160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bg2">
                <a:lumMod val="50000"/>
              </a:schemeClr>
            </a:solidFill>
            <a:miter lim="800000"/>
          </a:ln>
        </p:spPr>
        <p:txBody>
          <a:bodyPr wrap="square" lIns="63497" tIns="25399" rIns="63497" bIns="25399">
            <a:spAutoFit/>
          </a:bodyPr>
          <a:lstStyle/>
          <a:p>
            <a:pPr algn="ctr" defTabSz="457200">
              <a:lnSpc>
                <a:spcPct val="125000"/>
              </a:lnSpc>
              <a:spcBef>
                <a:spcPts val="570"/>
              </a:spcBef>
              <a:spcAft>
                <a:spcPts val="570"/>
              </a:spcAft>
            </a:pPr>
            <a:r>
              <a:rPr lang="zh-CN" altLang="en-US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汇编语言</a:t>
            </a:r>
            <a:r>
              <a:rPr lang="en-US" altLang="zh-CN" sz="189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(MIPS) </a:t>
            </a:r>
            <a:endParaRPr lang="en-US" altLang="zh-CN" sz="189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668630" y="5268891"/>
            <a:ext cx="264538" cy="266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Rectangle 14"/>
          <p:cNvSpPr>
            <a:spLocks noChangeArrowheads="1"/>
          </p:cNvSpPr>
          <p:nvPr/>
        </p:nvSpPr>
        <p:spPr bwMode="auto">
          <a:xfrm>
            <a:off x="372738" y="4306631"/>
            <a:ext cx="9065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Software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14"/>
          <p:cNvSpPr>
            <a:spLocks noChangeArrowheads="1"/>
          </p:cNvSpPr>
          <p:nvPr/>
        </p:nvSpPr>
        <p:spPr bwMode="auto">
          <a:xfrm>
            <a:off x="372738" y="4671738"/>
            <a:ext cx="1066244" cy="22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497" tIns="25399" rIns="63497" bIns="25399">
            <a:spAutoFit/>
          </a:bodyPr>
          <a:lstStyle>
            <a:lvl1pPr defTabSz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None/>
            </a:pPr>
            <a:r>
              <a:rPr lang="en-US" altLang="zh-CN" sz="132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</a:t>
            </a:r>
            <a:endParaRPr lang="en-US" altLang="zh-CN" sz="132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18"/>
          <p:cNvSpPr txBox="1">
            <a:spLocks noChangeArrowheads="1"/>
          </p:cNvSpPr>
          <p:nvPr/>
        </p:nvSpPr>
        <p:spPr>
          <a:xfrm>
            <a:off x="5164556" y="4784172"/>
            <a:ext cx="2664174" cy="869119"/>
          </a:xfrm>
          <a:prstGeom prst="rect">
            <a:avLst/>
          </a:prstGeom>
          <a:solidFill>
            <a:srgbClr val="C5E0B4"/>
          </a:solidFill>
          <a:ln>
            <a:noFill/>
            <a:prstDash val="dash"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Regwirte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=1,Branch=Jump=0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RegDst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Aluop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=00110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325120" indent="-325120" defTabSz="433705">
              <a:lnSpc>
                <a:spcPct val="105000"/>
              </a:lnSpc>
              <a:spcBef>
                <a:spcPct val="0"/>
              </a:spcBef>
              <a:buNone/>
              <a:tabLst>
                <a:tab pos="1010920" algn="l"/>
              </a:tabLst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……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/>
        </p:nvSpPr>
        <p:spPr>
          <a:xfrm>
            <a:off x="7380800" y="1155317"/>
            <a:ext cx="4315383" cy="2525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指令系统是</a:t>
            </a:r>
            <a:r>
              <a:rPr lang="en-US" altLang="zh-CN" sz="2400" dirty="0">
                <a:latin typeface="+mn-lt"/>
              </a:rPr>
              <a:t>CPU</a:t>
            </a:r>
            <a:r>
              <a:rPr lang="zh-CN" altLang="en-US" sz="2400" dirty="0">
                <a:latin typeface="+mn-lt"/>
              </a:rPr>
              <a:t>设</a:t>
            </a:r>
            <a:r>
              <a:rPr lang="zh-CN" altLang="en-US" sz="2400" dirty="0">
                <a:latin typeface="华文新魏" panose="02010800040101010101" pitchFamily="2" charset="-122"/>
              </a:rPr>
              <a:t>计的依据</a:t>
            </a:r>
            <a:endParaRPr lang="en-US" altLang="zh-CN" sz="2400" dirty="0">
              <a:latin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软件设计的基础</a:t>
            </a:r>
            <a:endParaRPr lang="en-US" altLang="zh-CN" sz="2400" dirty="0">
              <a:latin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硬件和软件间的界面</a:t>
            </a:r>
            <a:endParaRPr lang="en-US" altLang="zh-CN" sz="2400" dirty="0">
              <a:latin typeface="华文新魏" panose="020108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华文新魏" panose="02010800040101010101" pitchFamily="2" charset="-122"/>
              </a:rPr>
              <a:t>直接影响计算机系统性能</a:t>
            </a:r>
            <a:endParaRPr lang="en-US" altLang="zh-CN" sz="2400" dirty="0">
              <a:latin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指令系统基本概念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完备性</a:t>
            </a:r>
            <a:r>
              <a:rPr lang="zh-CN" altLang="en-US" dirty="0"/>
              <a:t>：指令丰富，功能齐全，使用方便</a:t>
            </a:r>
            <a:endParaRPr lang="zh-CN" altLang="en-US" dirty="0"/>
          </a:p>
          <a:p>
            <a:r>
              <a:rPr lang="zh-CN" altLang="en-US" b="1" dirty="0"/>
              <a:t>有效性</a:t>
            </a:r>
            <a:r>
              <a:rPr lang="zh-CN" altLang="en-US" dirty="0"/>
              <a:t>：程序占空间小，执行速度快</a:t>
            </a:r>
            <a:endParaRPr lang="zh-CN" altLang="en-US" dirty="0"/>
          </a:p>
          <a:p>
            <a:r>
              <a:rPr lang="zh-CN" altLang="en-US" b="1" dirty="0"/>
              <a:t>规整性</a:t>
            </a:r>
            <a:r>
              <a:rPr lang="zh-CN" altLang="en-US" dirty="0"/>
              <a:t>：</a:t>
            </a:r>
            <a:endParaRPr lang="zh-CN" altLang="en-US" dirty="0"/>
          </a:p>
          <a:p>
            <a:pPr lvl="1"/>
            <a:r>
              <a:rPr lang="zh-CN" altLang="en-US" sz="2400" dirty="0"/>
              <a:t>对称性  （对不同寻址方式的支持）</a:t>
            </a:r>
            <a:endParaRPr lang="zh-CN" altLang="en-US" sz="2400" dirty="0"/>
          </a:p>
          <a:p>
            <a:pPr lvl="1"/>
            <a:r>
              <a:rPr lang="zh-CN" altLang="en-US" sz="2400" dirty="0"/>
              <a:t>匀齐性   </a:t>
            </a:r>
            <a:r>
              <a:rPr lang="en-US" altLang="zh-CN" sz="2400" dirty="0"/>
              <a:t>(</a:t>
            </a:r>
            <a:r>
              <a:rPr lang="zh-CN" altLang="en-US" sz="2400" dirty="0"/>
              <a:t>对不同数据类型的支持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pPr lvl="1"/>
            <a:r>
              <a:rPr lang="zh-CN" altLang="en-US" sz="2400" dirty="0"/>
              <a:t>一致性  （指令长度和数据长度</a:t>
            </a:r>
            <a:r>
              <a:rPr lang="zh-CN" altLang="en-US" sz="2400"/>
              <a:t>的一致性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zh-CN" altLang="en-US" b="1" dirty="0"/>
              <a:t>兼容性</a:t>
            </a:r>
            <a:r>
              <a:rPr lang="zh-CN" altLang="en-US" dirty="0"/>
              <a:t>：系列机软件向上兼容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5.2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指令格式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指令格式</a:t>
            </a:r>
            <a:endParaRPr lang="zh-CN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表示一条指令的机器字，称为</a:t>
            </a:r>
            <a:r>
              <a:rPr lang="zh-CN" altLang="en-US" b="1" dirty="0"/>
              <a:t>指令字</a:t>
            </a:r>
            <a:r>
              <a:rPr lang="zh-CN" altLang="en-US" dirty="0"/>
              <a:t>，简称</a:t>
            </a:r>
            <a:r>
              <a:rPr lang="zh-CN" altLang="en-US" b="1" dirty="0"/>
              <a:t>指令</a:t>
            </a:r>
            <a:endParaRPr lang="zh-CN" altLang="en-US" b="1" dirty="0"/>
          </a:p>
          <a:p>
            <a:r>
              <a:rPr lang="zh-CN" altLang="en-US" b="1" dirty="0"/>
              <a:t>指令格式</a:t>
            </a:r>
            <a:r>
              <a:rPr lang="zh-CN" altLang="en-US" dirty="0"/>
              <a:t>：用二进制代码表示指令的结构形式</a:t>
            </a:r>
            <a:endParaRPr lang="en-US" altLang="zh-CN" dirty="0"/>
          </a:p>
          <a:p>
            <a:pPr lvl="1"/>
            <a:r>
              <a:rPr lang="zh-CN" altLang="en-US" sz="2400" dirty="0"/>
              <a:t>指令要求计算机处理什么数据？</a:t>
            </a:r>
            <a:endParaRPr lang="en-US" altLang="zh-CN" sz="2400" dirty="0"/>
          </a:p>
          <a:p>
            <a:pPr lvl="1"/>
            <a:r>
              <a:rPr lang="zh-CN" altLang="en-US" sz="2400" dirty="0"/>
              <a:t>指令要求计算机对数据做什么处理？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计算机怎样才能得到要处理的数据</a:t>
            </a:r>
            <a:r>
              <a:rPr lang="zh-CN" altLang="en-US" sz="2200" dirty="0"/>
              <a:t>？</a:t>
            </a:r>
            <a:endParaRPr lang="zh-CN" altLang="en-US" sz="2200" dirty="0"/>
          </a:p>
        </p:txBody>
      </p:sp>
      <p:sp>
        <p:nvSpPr>
          <p:cNvPr id="9" name="自选图形 7"/>
          <p:cNvSpPr>
            <a:spLocks noChangeArrowheads="1"/>
          </p:cNvSpPr>
          <p:nvPr/>
        </p:nvSpPr>
        <p:spPr bwMode="auto">
          <a:xfrm flipH="1">
            <a:off x="1071105" y="4587246"/>
            <a:ext cx="2400828" cy="752475"/>
          </a:xfrm>
          <a:prstGeom prst="wedgeRoundRectCallout">
            <a:avLst>
              <a:gd name="adj1" fmla="val 6665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j-ea"/>
                <a:ea typeface="+mj-ea"/>
              </a:rPr>
              <a:t>指令的寻址方式需要解决的问题</a:t>
            </a:r>
            <a:endParaRPr lang="zh-CN" altLang="en-US" sz="2000" kern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0" name="自选图形 8"/>
          <p:cNvSpPr>
            <a:spLocks noChangeArrowheads="1"/>
          </p:cNvSpPr>
          <p:nvPr/>
        </p:nvSpPr>
        <p:spPr bwMode="auto">
          <a:xfrm flipH="1">
            <a:off x="7462838" y="2264028"/>
            <a:ext cx="2311995" cy="814711"/>
          </a:xfrm>
          <a:prstGeom prst="wedgeRoundRectCallout">
            <a:avLst>
              <a:gd name="adj1" fmla="val 118999"/>
              <a:gd name="adj2" fmla="val -144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指令的操作数需要解决的问题</a:t>
            </a:r>
            <a:endParaRPr lang="zh-CN" altLang="en-US" sz="2000" kern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11" name="自选图形 9"/>
          <p:cNvSpPr>
            <a:spLocks noChangeArrowheads="1"/>
          </p:cNvSpPr>
          <p:nvPr/>
        </p:nvSpPr>
        <p:spPr bwMode="auto">
          <a:xfrm flipH="1">
            <a:off x="6419871" y="3785425"/>
            <a:ext cx="2551389" cy="778658"/>
          </a:xfrm>
          <a:prstGeom prst="wedgeRoundRectCallout">
            <a:avLst>
              <a:gd name="adj1" fmla="val 63844"/>
              <a:gd name="adj2" fmla="val -10974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zh-CN" altLang="en-US" sz="20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指令的操作码需要解决的问题</a:t>
            </a:r>
            <a:endParaRPr lang="zh-CN" altLang="en-US" sz="2000" kern="0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84430" y="4873691"/>
            <a:ext cx="6181560" cy="987337"/>
            <a:chOff x="3830638" y="5195664"/>
            <a:chExt cx="6181560" cy="987337"/>
          </a:xfrm>
        </p:grpSpPr>
        <p:grpSp>
          <p:nvGrpSpPr>
            <p:cNvPr id="5" name="Group 5"/>
            <p:cNvGrpSpPr/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  <a:endPara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5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  <a:endParaRPr kumimoji="1"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寻址方式</a:t>
                </a:r>
                <a:endPara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" name="直接连接符 2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5491624" y="5813669"/>
              <a:ext cx="4520574" cy="369332"/>
              <a:chOff x="5201783" y="2401813"/>
              <a:chExt cx="2230096" cy="369332"/>
            </a:xfrm>
          </p:grpSpPr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>
                <a:off x="5201783" y="2401813"/>
                <a:ext cx="1488795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18" name="Line 63"/>
                <p:cNvSpPr>
                  <a:spLocks noChangeShapeType="1"/>
                </p:cNvSpPr>
                <p:nvPr/>
              </p:nvSpPr>
              <p:spPr bwMode="auto">
                <a:xfrm>
                  <a:off x="3998" y="-12635"/>
                  <a:ext cx="1263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44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uiExpand="1" build="p"/>
      <p:bldP spid="9" grpId="0" animBg="1" autoUpdateAnimBg="0"/>
      <p:bldP spid="10" grpId="0" animBg="1" uiExpand="1"/>
      <p:bldP spid="11" grpId="0" animBg="1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硬件设计四原则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简单性来自规则性</a:t>
            </a:r>
            <a:endParaRPr lang="en-US" altLang="zh-CN" b="1" dirty="0"/>
          </a:p>
          <a:p>
            <a:pPr lvl="1"/>
            <a:r>
              <a:rPr lang="en-US" altLang="zh-CN" dirty="0"/>
              <a:t>Simplicity favors regularity</a:t>
            </a:r>
            <a:endParaRPr lang="en-US" altLang="zh-CN" dirty="0"/>
          </a:p>
          <a:p>
            <a:pPr lvl="1"/>
            <a:r>
              <a:rPr lang="zh-CN" altLang="en-US" dirty="0"/>
              <a:t>指令越规整设计越简单</a:t>
            </a:r>
            <a:endParaRPr lang="en-US" altLang="zh-CN" dirty="0"/>
          </a:p>
          <a:p>
            <a:r>
              <a:rPr lang="zh-CN" altLang="en-US" b="1" dirty="0"/>
              <a:t>越小越快</a:t>
            </a:r>
            <a:r>
              <a:rPr lang="en-US" altLang="zh-CN" b="1" dirty="0"/>
              <a:t>		</a:t>
            </a:r>
            <a:endParaRPr lang="en-US" altLang="zh-CN" b="1" dirty="0"/>
          </a:p>
          <a:p>
            <a:pPr lvl="1"/>
            <a:r>
              <a:rPr lang="en-US" altLang="zh-CN" dirty="0"/>
              <a:t>Smaller is faster</a:t>
            </a:r>
            <a:endParaRPr lang="en-US" altLang="zh-CN" dirty="0"/>
          </a:p>
          <a:p>
            <a:pPr lvl="1"/>
            <a:r>
              <a:rPr lang="zh-CN" altLang="en-US" dirty="0"/>
              <a:t>面积小，传播路径小，门延迟少</a:t>
            </a:r>
            <a:endParaRPr lang="en-US" altLang="zh-CN" dirty="0"/>
          </a:p>
          <a:p>
            <a:r>
              <a:rPr lang="zh-CN" altLang="en-US" b="1" dirty="0"/>
              <a:t>加快经常性事件</a:t>
            </a:r>
            <a:endParaRPr lang="en-US" altLang="zh-CN" b="1" dirty="0"/>
          </a:p>
          <a:p>
            <a:pPr lvl="1"/>
            <a:r>
              <a:rPr lang="en-US" altLang="zh-CN" dirty="0"/>
              <a:t>Make the common case fast</a:t>
            </a:r>
            <a:endParaRPr lang="en-US" altLang="zh-CN" dirty="0"/>
          </a:p>
          <a:p>
            <a:r>
              <a:rPr lang="zh-CN" altLang="en-US" b="1" dirty="0"/>
              <a:t>好的设计需要适度的折衷</a:t>
            </a:r>
            <a:endParaRPr lang="en-US" altLang="zh-CN" b="1" dirty="0"/>
          </a:p>
          <a:p>
            <a:pPr lvl="1"/>
            <a:r>
              <a:rPr lang="en-US" altLang="zh-CN" dirty="0"/>
              <a:t> Good design demands good compromises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操作码</a:t>
            </a:r>
            <a:r>
              <a:rPr lang="en-US" altLang="zh-CN" dirty="0"/>
              <a:t>(OP)</a:t>
            </a:r>
            <a:r>
              <a:rPr lang="zh-CN" altLang="en-US" dirty="0"/>
              <a:t>与地址码</a:t>
            </a:r>
            <a:r>
              <a:rPr lang="en-US" altLang="zh-CN" dirty="0"/>
              <a:t>(AC)</a:t>
            </a:r>
            <a:endParaRPr lang="en-US" altLang="zh-CN" dirty="0"/>
          </a:p>
        </p:txBody>
      </p:sp>
      <p:sp>
        <p:nvSpPr>
          <p:cNvPr id="1463302" name="Rectangle 6"/>
          <p:cNvSpPr>
            <a:spLocks noGrp="1" noChangeArrowheads="1"/>
          </p:cNvSpPr>
          <p:nvPr>
            <p:ph idx="1"/>
          </p:nvPr>
        </p:nvSpPr>
        <p:spPr>
          <a:xfrm>
            <a:off x="487823" y="2388637"/>
            <a:ext cx="10951508" cy="4379595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b="1" dirty="0"/>
              <a:t>操作码字段</a:t>
            </a:r>
            <a:r>
              <a:rPr lang="zh-CN" altLang="en-US" dirty="0"/>
              <a:t>长度决定指令系统规模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每条指令对应一个操作码</a:t>
            </a:r>
            <a:endParaRPr lang="zh-CN" altLang="en-US" dirty="0"/>
          </a:p>
          <a:p>
            <a:pPr lvl="1">
              <a:defRPr/>
            </a:pPr>
            <a:r>
              <a:rPr lang="zh-CN" altLang="en-US" b="1" dirty="0"/>
              <a:t>定长操作码  </a:t>
            </a:r>
            <a:r>
              <a:rPr lang="en-US" altLang="zh-CN" dirty="0" err="1">
                <a:solidFill>
                  <a:srgbClr val="0000FF"/>
                </a:solidFill>
              </a:rPr>
              <a:t>Length</a:t>
            </a:r>
            <a:r>
              <a:rPr lang="en-US" altLang="zh-CN" baseline="-25000" dirty="0" err="1">
                <a:solidFill>
                  <a:srgbClr val="0000FF"/>
                </a:solidFill>
              </a:rPr>
              <a:t>OP</a:t>
            </a:r>
            <a:r>
              <a:rPr lang="en-US" altLang="zh-CN" baseline="-25000" dirty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= </a:t>
            </a:r>
            <a:r>
              <a:rPr lang="zh-CN" altLang="en-US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⌈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log</a:t>
            </a:r>
            <a:r>
              <a:rPr lang="en-US" altLang="zh-CN" b="1" baseline="-50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⌉</a:t>
            </a:r>
            <a:endParaRPr lang="zh-CN" altLang="en-US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b="1" dirty="0"/>
              <a:t>变长操作码  </a:t>
            </a:r>
            <a:r>
              <a:rPr lang="zh-CN" altLang="en-US" dirty="0">
                <a:solidFill>
                  <a:schemeClr val="accent2"/>
                </a:solidFill>
              </a:rPr>
              <a:t>操作码向不用的地址码字段扩展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zh-CN" altLang="en-US" b="1" dirty="0"/>
              <a:t>操作数字段</a:t>
            </a:r>
            <a:r>
              <a:rPr lang="zh-CN" altLang="en-US" dirty="0"/>
              <a:t>可能有多个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</a:endParaRPr>
          </a:p>
          <a:p>
            <a:pPr lvl="1">
              <a:defRPr/>
            </a:pPr>
            <a:r>
              <a:rPr lang="zh-CN" altLang="en-US" b="1" dirty="0"/>
              <a:t>寻址方式字段  </a:t>
            </a:r>
            <a:r>
              <a:rPr lang="zh-CN" altLang="en-US" dirty="0"/>
              <a:t>长度与寻址方式种类有关，也可能隐含在操作码字段</a:t>
            </a:r>
            <a:endParaRPr lang="zh-CN" altLang="en-US" dirty="0"/>
          </a:p>
          <a:p>
            <a:pPr lvl="1">
              <a:defRPr/>
            </a:pPr>
            <a:r>
              <a:rPr lang="zh-CN" altLang="en-US" b="1" dirty="0"/>
              <a:t>地址码字段     </a:t>
            </a:r>
            <a:r>
              <a:rPr lang="zh-CN" altLang="en-US" dirty="0"/>
              <a:t>作用及影响、长度和寻址方式有关</a:t>
            </a:r>
            <a:endParaRPr lang="zh-CN" altLang="en-US" dirty="0"/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endParaRPr lang="zh-CN" altLang="en-US" sz="2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280132" y="1236250"/>
            <a:ext cx="6181552" cy="878860"/>
            <a:chOff x="3830638" y="5195664"/>
            <a:chExt cx="6181552" cy="1049386"/>
          </a:xfrm>
        </p:grpSpPr>
        <p:grpSp>
          <p:nvGrpSpPr>
            <p:cNvPr id="15" name="Group 5"/>
            <p:cNvGrpSpPr/>
            <p:nvPr/>
          </p:nvGrpSpPr>
          <p:grpSpPr bwMode="auto">
            <a:xfrm>
              <a:off x="3830638" y="5195664"/>
              <a:ext cx="6181552" cy="590550"/>
              <a:chOff x="1367" y="1244"/>
              <a:chExt cx="2942" cy="24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1367" y="1244"/>
                <a:ext cx="847" cy="245"/>
              </a:xfrm>
              <a:prstGeom prst="rect">
                <a:avLst/>
              </a:prstGeom>
              <a:solidFill>
                <a:srgbClr val="CCFF66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操作码字段</a:t>
                </a:r>
                <a:endParaRPr kumimoji="1"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843" y="1244"/>
                <a:ext cx="1466" cy="243"/>
              </a:xfrm>
              <a:prstGeom prst="rect">
                <a:avLst/>
              </a:prstGeom>
              <a:solidFill>
                <a:srgbClr val="00B0F0"/>
              </a:solidFill>
              <a:ln w="28575" algn="ctr">
                <a:solidFill>
                  <a:schemeClr val="tx1"/>
                </a:solidFill>
                <a:miter lim="800000"/>
              </a:ln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zh-CN" altLang="en-US" b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地址码字段</a:t>
                </a:r>
                <a:endParaRPr kumimoji="1"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Rectangle 7"/>
              <p:cNvSpPr>
                <a:spLocks noChangeArrowheads="1"/>
              </p:cNvSpPr>
              <p:nvPr/>
            </p:nvSpPr>
            <p:spPr bwMode="auto">
              <a:xfrm>
                <a:off x="2214" y="1244"/>
                <a:ext cx="629" cy="24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b="1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寻址方式</a:t>
                </a:r>
                <a:endParaRPr lang="zh-CN" altLang="en-US" b="1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5610303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012190" y="5786214"/>
              <a:ext cx="0" cy="3533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/>
            <p:cNvGrpSpPr/>
            <p:nvPr/>
          </p:nvGrpSpPr>
          <p:grpSpPr>
            <a:xfrm>
              <a:off x="5610304" y="5804056"/>
              <a:ext cx="4401886" cy="440994"/>
              <a:chOff x="5260333" y="2392200"/>
              <a:chExt cx="2171546" cy="440994"/>
            </a:xfrm>
          </p:grpSpPr>
          <p:sp>
            <p:nvSpPr>
              <p:cNvPr id="19" name="Rectangle 13"/>
              <p:cNvSpPr>
                <a:spLocks noChangeArrowheads="1"/>
              </p:cNvSpPr>
              <p:nvPr/>
            </p:nvSpPr>
            <p:spPr bwMode="auto">
              <a:xfrm>
                <a:off x="5404948" y="2392200"/>
                <a:ext cx="1295400" cy="44099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操作数字段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1" name="Line 63"/>
                <p:cNvSpPr>
                  <a:spLocks noChangeShapeType="1"/>
                </p:cNvSpPr>
                <p:nvPr/>
              </p:nvSpPr>
              <p:spPr bwMode="auto">
                <a:xfrm>
                  <a:off x="3801" y="-12635"/>
                  <a:ext cx="14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660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指令字长度</a:t>
            </a:r>
            <a:endParaRPr lang="zh-CN" altLang="en-US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华文新魏" panose="02010800040101010101" pitchFamily="2" charset="-122"/>
              </a:rPr>
              <a:t>指令字长度：</a:t>
            </a:r>
            <a:r>
              <a:rPr lang="zh-CN" altLang="en-US" dirty="0">
                <a:latin typeface="华文新魏" panose="02010800040101010101" pitchFamily="2" charset="-122"/>
              </a:rPr>
              <a:t>指令中包含二进制代码的位数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dirty="0">
                <a:latin typeface="华文新魏" panose="02010800040101010101" pitchFamily="2" charset="-122"/>
              </a:rPr>
              <a:t>字长与机器字的长度有关</a:t>
            </a:r>
            <a:r>
              <a:rPr lang="en-US" altLang="zh-CN" dirty="0">
                <a:latin typeface="华文新魏" panose="02010800040101010101" pitchFamily="2" charset="-122"/>
              </a:rPr>
              <a:t>:   </a:t>
            </a:r>
            <a:r>
              <a:rPr lang="zh-CN" altLang="en-US" b="1" dirty="0">
                <a:latin typeface="华文新魏" panose="02010800040101010101" pitchFamily="2" charset="-122"/>
              </a:rPr>
              <a:t>单字长，双字长，半字长</a:t>
            </a:r>
            <a:endParaRPr lang="zh-CN" altLang="en-US" dirty="0">
              <a:latin typeface="华文新魏" panose="02010800040101010101" pitchFamily="2" charset="-122"/>
            </a:endParaRPr>
          </a:p>
          <a:p>
            <a:pPr lvl="1"/>
            <a:r>
              <a:rPr lang="zh-CN" altLang="en-US" sz="2400" dirty="0">
                <a:latin typeface="华文新魏" panose="02010800040101010101" pitchFamily="2" charset="-122"/>
              </a:rPr>
              <a:t>指令字越长，地址码长度越长，可直接寻址空间越大</a:t>
            </a:r>
            <a:endParaRPr lang="zh-CN" altLang="en-US" sz="2400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zh-CN" altLang="en-US" sz="2400" dirty="0">
                <a:latin typeface="华文新魏" panose="02010800040101010101" pitchFamily="2" charset="-122"/>
              </a:rPr>
              <a:t>指令字越长，占用空间越大，取指令越慢</a:t>
            </a:r>
            <a:endParaRPr lang="zh-CN" altLang="en-US" sz="2400" dirty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b="1" dirty="0">
                <a:latin typeface="华文新魏" panose="02010800040101010101" pitchFamily="2" charset="-122"/>
              </a:rPr>
              <a:t>定长指令</a:t>
            </a:r>
            <a:r>
              <a:rPr lang="en-US" altLang="zh-CN" dirty="0">
                <a:latin typeface="华文新魏" panose="02010800040101010101" pitchFamily="2" charset="-122"/>
              </a:rPr>
              <a:t>:  </a:t>
            </a:r>
            <a:r>
              <a:rPr lang="zh-CN" altLang="en-US" dirty="0">
                <a:latin typeface="华文新魏" panose="02010800040101010101" pitchFamily="2" charset="-122"/>
              </a:rPr>
              <a:t>结构简单，控制线路</a:t>
            </a:r>
            <a:r>
              <a:rPr lang="zh-CN" altLang="en-US" dirty="0">
                <a:latin typeface="+mn-ea"/>
                <a:ea typeface="+mn-ea"/>
              </a:rPr>
              <a:t>简单，</a:t>
            </a:r>
            <a:r>
              <a:rPr lang="en-US" altLang="zh-CN" dirty="0">
                <a:latin typeface="+mn-ea"/>
                <a:ea typeface="+mn-ea"/>
              </a:rPr>
              <a:t>MIPS</a:t>
            </a:r>
            <a:r>
              <a:rPr lang="zh-CN" altLang="en-US" dirty="0">
                <a:latin typeface="+mn-ea"/>
                <a:ea typeface="+mn-ea"/>
              </a:rPr>
              <a:t>指令</a:t>
            </a:r>
            <a:endParaRPr lang="zh-CN" altLang="en-US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华文新魏" panose="02010800040101010101" pitchFamily="2" charset="-122"/>
              </a:rPr>
              <a:t>变长指令</a:t>
            </a:r>
            <a:r>
              <a:rPr lang="en-US" altLang="zh-CN" dirty="0">
                <a:latin typeface="华文新魏" panose="02010800040101010101" pitchFamily="2" charset="-122"/>
              </a:rPr>
              <a:t>:  </a:t>
            </a:r>
            <a:r>
              <a:rPr lang="zh-CN" altLang="en-US" dirty="0">
                <a:latin typeface="华文新魏" panose="02010800040101010101" pitchFamily="2" charset="-122"/>
              </a:rPr>
              <a:t>结构灵活，充分利用指令长度，</a:t>
            </a:r>
            <a:r>
              <a:rPr lang="zh-CN" altLang="en-US" dirty="0"/>
              <a:t>控制复杂，</a:t>
            </a:r>
            <a:r>
              <a:rPr lang="en-US" altLang="zh-CN" dirty="0"/>
              <a:t>X86</a:t>
            </a:r>
            <a:r>
              <a:rPr lang="zh-CN" altLang="en-US" dirty="0"/>
              <a:t>指令</a:t>
            </a:r>
            <a:endParaRPr lang="zh-CN" altLang="en-US" dirty="0"/>
          </a:p>
          <a:p>
            <a:pPr eaLnBrk="1" hangingPunct="1">
              <a:lnSpc>
                <a:spcPct val="115000"/>
              </a:lnSpc>
              <a:buFont typeface="Wingdings" panose="05000000000000000000" pitchFamily="2" charset="2"/>
              <a:buNone/>
            </a:pPr>
            <a:endParaRPr lang="en-US" altLang="zh-CN" sz="2500" dirty="0">
              <a:latin typeface="华文新魏" panose="020108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494644" y="5393916"/>
            <a:ext cx="7058025" cy="738188"/>
            <a:chOff x="2566989" y="2917826"/>
            <a:chExt cx="7058025" cy="738188"/>
          </a:xfrm>
        </p:grpSpPr>
        <p:graphicFrame>
          <p:nvGraphicFramePr>
            <p:cNvPr id="7" name="内容占位符 4"/>
            <p:cNvGraphicFramePr/>
            <p:nvPr/>
          </p:nvGraphicFramePr>
          <p:xfrm>
            <a:off x="2566989" y="291782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/>
                  <a:gridCol w="5257202"/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381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</a:tr>
              </a:tbl>
            </a:graphicData>
          </a:graphic>
        </p:graphicFrame>
        <p:graphicFrame>
          <p:nvGraphicFramePr>
            <p:cNvPr id="8" name="内容占位符 4"/>
            <p:cNvGraphicFramePr/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/>
                  <a:gridCol w="5394326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</a:rPr>
              <a:t>指令地址码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86972" y="2794027"/>
            <a:ext cx="6717422" cy="503432"/>
            <a:chOff x="2477651" y="1216069"/>
            <a:chExt cx="5764928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A1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A2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477651" y="1268562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二地址指令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986972" y="3866691"/>
            <a:ext cx="6717422" cy="503473"/>
            <a:chOff x="2477651" y="1988932"/>
            <a:chExt cx="5764928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10801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b="1" kern="0" dirty="0">
                    <a:solidFill>
                      <a:srgbClr val="000000"/>
                    </a:solidFill>
                  </a:rPr>
                  <a:t>OP</a:t>
                </a:r>
                <a:endParaRPr lang="en-US" altLang="zh-CN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590155" y="2173541"/>
                <a:ext cx="3276657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A1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477651" y="2051648"/>
              <a:ext cx="1277134" cy="343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sz="2000" dirty="0"/>
                <a:t>单地址指令</a:t>
              </a:r>
              <a:endParaRPr lang="zh-CN" altLang="en-US" sz="20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986972" y="1721363"/>
            <a:ext cx="6717422" cy="503432"/>
            <a:chOff x="986972" y="1922879"/>
            <a:chExt cx="6717422" cy="503432"/>
          </a:xfrm>
        </p:grpSpPr>
        <p:grpSp>
          <p:nvGrpSpPr>
            <p:cNvPr id="33" name="组合 32"/>
            <p:cNvGrpSpPr/>
            <p:nvPr/>
          </p:nvGrpSpPr>
          <p:grpSpPr>
            <a:xfrm>
              <a:off x="2627782" y="1922879"/>
              <a:ext cx="5076612" cy="503432"/>
              <a:chOff x="3838178" y="1980937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矩形 24"/>
              <p:cNvSpPr/>
              <p:nvPr/>
            </p:nvSpPr>
            <p:spPr>
              <a:xfrm>
                <a:off x="3838178" y="1980937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918297" y="1980937"/>
                <a:ext cx="3276657" cy="432048"/>
                <a:chOff x="4918297" y="1980937"/>
                <a:chExt cx="3146209" cy="432048"/>
              </a:xfrm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4918297" y="1980937"/>
                  <a:ext cx="1053877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A1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5975802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A2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020154" y="1980937"/>
                  <a:ext cx="1044352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A3</a:t>
                  </a:r>
                  <a:endPara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986972" y="1984045"/>
              <a:ext cx="148814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三地址指令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86972" y="4939395"/>
            <a:ext cx="6717422" cy="503432"/>
            <a:chOff x="2477651" y="2812378"/>
            <a:chExt cx="5764928" cy="432048"/>
          </a:xfrm>
        </p:grpSpPr>
        <p:sp>
          <p:nvSpPr>
            <p:cNvPr id="35" name="矩形 34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Box 5"/>
            <p:cNvSpPr txBox="1">
              <a:spLocks noChangeArrowheads="1"/>
            </p:cNvSpPr>
            <p:nvPr/>
          </p:nvSpPr>
          <p:spPr bwMode="auto">
            <a:xfrm>
              <a:off x="2477651" y="2828057"/>
              <a:ext cx="1277134" cy="34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零地址指令</a:t>
              </a:r>
              <a:endParaRPr lang="zh-CN" altLang="en-US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8185357" y="1782529"/>
            <a:ext cx="270510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A3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 A1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982289" y="2829694"/>
            <a:ext cx="29081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A2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 A1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ectangle 23"/>
          <p:cNvSpPr>
            <a:spLocks noChangeArrowheads="1"/>
          </p:cNvSpPr>
          <p:nvPr/>
        </p:nvSpPr>
        <p:spPr bwMode="auto">
          <a:xfrm>
            <a:off x="8120419" y="3887096"/>
            <a:ext cx="31977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→  AC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7959847" y="4991056"/>
            <a:ext cx="3518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如停机、空操作、开关中断等</a:t>
            </a:r>
            <a:endParaRPr lang="zh-CN" altLang="en-US" sz="20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扩展操作码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87822" y="3635824"/>
            <a:ext cx="10515599" cy="294396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3</a:t>
            </a:r>
            <a:r>
              <a:rPr lang="zh-CN" altLang="en-US" sz="2400" dirty="0"/>
              <a:t>种指令操作码公共部分不得重叠，否则无法区分，译码</a:t>
            </a:r>
            <a:endParaRPr lang="en-US" altLang="zh-CN" sz="2400" dirty="0"/>
          </a:p>
          <a:p>
            <a:pPr algn="l"/>
            <a:r>
              <a:rPr lang="zh-CN" altLang="en-US" sz="2400" dirty="0"/>
              <a:t>设双操作数指令数为</a:t>
            </a:r>
            <a:r>
              <a:rPr lang="en-US" altLang="zh-CN" sz="2400" dirty="0"/>
              <a:t>k,  </a:t>
            </a:r>
            <a:r>
              <a:rPr lang="zh-CN" altLang="en-US" sz="2400" dirty="0"/>
              <a:t>显然</a:t>
            </a:r>
            <a:r>
              <a:rPr lang="en-US" altLang="zh-CN" sz="2400" dirty="0"/>
              <a:t>k&lt;2</a:t>
            </a:r>
            <a:r>
              <a:rPr lang="en-US" altLang="zh-CN" sz="2400" baseline="70000" dirty="0"/>
              <a:t>8</a:t>
            </a:r>
            <a:endParaRPr lang="en-US" altLang="zh-CN" sz="2400" baseline="70000" dirty="0"/>
          </a:p>
          <a:p>
            <a:pPr algn="l"/>
            <a:r>
              <a:rPr lang="en-US" altLang="zh-CN" sz="2400" dirty="0"/>
              <a:t>2</a:t>
            </a:r>
            <a:r>
              <a:rPr lang="en-US" altLang="zh-CN" sz="2400" baseline="70000" dirty="0">
                <a:sym typeface="+mn-ea"/>
              </a:rPr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为多余状态，可用于表示其他类型指令</a:t>
            </a:r>
            <a:endParaRPr lang="en-US" altLang="zh-CN" sz="2400" dirty="0"/>
          </a:p>
          <a:p>
            <a:pPr algn="l"/>
            <a:r>
              <a:rPr lang="zh-CN" altLang="en-US" sz="2400" dirty="0"/>
              <a:t>可用于单操作数指令的条数</a:t>
            </a:r>
            <a:r>
              <a:rPr lang="en-US" altLang="zh-CN" sz="2400" dirty="0"/>
              <a:t>=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8</a:t>
            </a:r>
            <a:r>
              <a:rPr lang="en-US" altLang="zh-CN" sz="2400" dirty="0"/>
              <a:t>-k</a:t>
            </a:r>
            <a:r>
              <a:rPr lang="zh-CN" altLang="en-US" sz="2400" dirty="0"/>
              <a:t>）</a:t>
            </a:r>
            <a:r>
              <a:rPr lang="en-US" altLang="zh-CN" sz="2400" dirty="0"/>
              <a:t>*2</a:t>
            </a:r>
            <a:r>
              <a:rPr lang="en-US" altLang="zh-CN" sz="2400" baseline="70000" dirty="0"/>
              <a:t>12</a:t>
            </a:r>
            <a:r>
              <a:rPr lang="zh-CN" altLang="en-US" sz="2400" baseline="-25000" dirty="0"/>
              <a:t>，</a:t>
            </a:r>
            <a:r>
              <a:rPr lang="en-US" altLang="zh-CN" sz="2400" dirty="0"/>
              <a:t>2</a:t>
            </a:r>
            <a:r>
              <a:rPr lang="en-US" altLang="zh-CN" sz="2400" baseline="70000" dirty="0"/>
              <a:t>12</a:t>
            </a:r>
            <a:r>
              <a:rPr lang="en-US" altLang="zh-CN" sz="2400" dirty="0"/>
              <a:t> </a:t>
            </a:r>
            <a:r>
              <a:rPr lang="zh-CN" altLang="en-US" sz="2400" dirty="0"/>
              <a:t>是多余</a:t>
            </a:r>
            <a:r>
              <a:rPr lang="en-US" altLang="zh-CN" sz="2400" dirty="0"/>
              <a:t>12</a:t>
            </a:r>
            <a:r>
              <a:rPr lang="zh-CN" altLang="en-US" sz="2400" dirty="0"/>
              <a:t>位组合</a:t>
            </a:r>
            <a:endParaRPr lang="en-US" altLang="zh-CN" sz="2400" dirty="0"/>
          </a:p>
          <a:p>
            <a:endParaRPr lang="zh-CN" altLang="en-US" sz="2000" dirty="0"/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8644855" y="1334357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8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0" name="Text Box 5"/>
          <p:cNvSpPr txBox="1">
            <a:spLocks noChangeArrowheads="1"/>
          </p:cNvSpPr>
          <p:nvPr/>
        </p:nvSpPr>
        <p:spPr bwMode="auto">
          <a:xfrm>
            <a:off x="8644855" y="2068993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20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8644855" y="2903212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32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31232" y="1225594"/>
            <a:ext cx="5639922" cy="432048"/>
            <a:chOff x="2602657" y="1216069"/>
            <a:chExt cx="5639922" cy="432048"/>
          </a:xfrm>
        </p:grpSpPr>
        <p:grpSp>
          <p:nvGrpSpPr>
            <p:cNvPr id="37" name="组合 36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8" name="矩形 37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OP(8)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602657" y="1268562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31232" y="2017507"/>
            <a:ext cx="5639922" cy="432083"/>
            <a:chOff x="2602657" y="1988932"/>
            <a:chExt cx="5639922" cy="432083"/>
          </a:xfrm>
        </p:grpSpPr>
        <p:grpSp>
          <p:nvGrpSpPr>
            <p:cNvPr id="42" name="组合 41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矩形 42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OP(20)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A(12)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1" name="Text Box 5"/>
            <p:cNvSpPr txBox="1">
              <a:spLocks noChangeArrowheads="1"/>
            </p:cNvSpPr>
            <p:nvPr/>
          </p:nvSpPr>
          <p:spPr bwMode="auto">
            <a:xfrm>
              <a:off x="2602657" y="2051648"/>
              <a:ext cx="115212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1232" y="2860003"/>
            <a:ext cx="5639922" cy="432048"/>
            <a:chOff x="2602657" y="2812378"/>
            <a:chExt cx="5639922" cy="432048"/>
          </a:xfrm>
        </p:grpSpPr>
        <p:sp>
          <p:nvSpPr>
            <p:cNvPr id="47" name="矩形 46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r>
                <a:rPr lang="en-US" altLang="zh-CN" sz="16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(32)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602657" y="2828057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1"/>
      <p:bldP spid="50" grpId="1"/>
      <p:bldP spid="5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扩展指令举例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73865"/>
          </a:xfrm>
        </p:spPr>
        <p:txBody>
          <a:bodyPr/>
          <a:lstStyle/>
          <a:p>
            <a:r>
              <a:rPr lang="zh-CN" altLang="en-US" dirty="0"/>
              <a:t>设某指令系统指令字长</a:t>
            </a:r>
            <a:r>
              <a:rPr lang="en-US" altLang="zh-CN" dirty="0"/>
              <a:t>16</a:t>
            </a:r>
            <a:r>
              <a:rPr lang="zh-CN" altLang="en-US" dirty="0"/>
              <a:t>位，每个地址码为</a:t>
            </a:r>
            <a:r>
              <a:rPr lang="en-US" altLang="zh-CN" dirty="0"/>
              <a:t>6</a:t>
            </a:r>
            <a:r>
              <a:rPr lang="zh-CN" altLang="en-US" dirty="0"/>
              <a:t>位。若要求设计二地址指令</a:t>
            </a:r>
            <a:r>
              <a:rPr lang="en-US" altLang="zh-CN" dirty="0"/>
              <a:t>15</a:t>
            </a:r>
            <a:r>
              <a:rPr lang="zh-CN" altLang="en-US" dirty="0"/>
              <a:t>条、一地址指令</a:t>
            </a:r>
            <a:r>
              <a:rPr lang="en-US" altLang="zh-CN" dirty="0"/>
              <a:t>34</a:t>
            </a:r>
            <a:r>
              <a:rPr lang="zh-CN" altLang="en-US" dirty="0"/>
              <a:t>条，问最多还可设计多少条零地址指令？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8542218" y="2873908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endParaRPr lang="zh-CN" altLang="en-US" sz="1800" b="1" baseline="70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42217" y="4871977"/>
            <a:ext cx="25581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( 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</a:rPr>
              <a:t>-34)*2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58008" y="2765145"/>
            <a:ext cx="5910509" cy="432048"/>
            <a:chOff x="2332070" y="1216069"/>
            <a:chExt cx="5910509" cy="432048"/>
          </a:xfrm>
        </p:grpSpPr>
        <p:grpSp>
          <p:nvGrpSpPr>
            <p:cNvPr id="8" name="组合 7"/>
            <p:cNvGrpSpPr/>
            <p:nvPr/>
          </p:nvGrpSpPr>
          <p:grpSpPr>
            <a:xfrm>
              <a:off x="3885803" y="1216069"/>
              <a:ext cx="4356776" cy="432048"/>
              <a:chOff x="2510036" y="1412776"/>
              <a:chExt cx="4356776" cy="43204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2510036" y="1412776"/>
                <a:ext cx="1080120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590155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A(6)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227743" y="1412776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332070" y="1268562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双操作数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15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58008" y="3771667"/>
            <a:ext cx="5910509" cy="432083"/>
            <a:chOff x="2332070" y="1988932"/>
            <a:chExt cx="5910509" cy="432083"/>
          </a:xfrm>
        </p:grpSpPr>
        <p:grpSp>
          <p:nvGrpSpPr>
            <p:cNvPr id="14" name="组合 13"/>
            <p:cNvGrpSpPr/>
            <p:nvPr/>
          </p:nvGrpSpPr>
          <p:grpSpPr>
            <a:xfrm>
              <a:off x="3885803" y="1988932"/>
              <a:ext cx="4356776" cy="432083"/>
              <a:chOff x="2510036" y="2173506"/>
              <a:chExt cx="4356776" cy="4320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矩形 15"/>
              <p:cNvSpPr/>
              <p:nvPr/>
            </p:nvSpPr>
            <p:spPr>
              <a:xfrm>
                <a:off x="2510036" y="2173506"/>
                <a:ext cx="2717707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OP(10)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5227743" y="2173541"/>
                <a:ext cx="1639069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1600" b="1" kern="0" dirty="0">
                    <a:solidFill>
                      <a:srgbClr val="000000"/>
                    </a:solidFill>
                  </a:rPr>
                  <a:t>A(6)</a:t>
                </a:r>
                <a:endParaRPr lang="en-US" altLang="zh-CN" sz="1600" b="1" kern="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332070" y="2051648"/>
              <a:ext cx="1422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kumimoji="0" b="1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defRPr>
              </a:lvl1pPr>
              <a:lvl2pPr marL="742950" indent="-28575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r>
                <a:rPr lang="zh-CN" altLang="en-US" dirty="0"/>
                <a:t>单操作数</a:t>
              </a:r>
              <a:r>
                <a:rPr lang="en-US" altLang="zh-CN" dirty="0"/>
                <a:t>34</a:t>
              </a:r>
              <a:endParaRPr lang="zh-CN" altLang="en-US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93301" y="4828768"/>
            <a:ext cx="5775216" cy="432048"/>
            <a:chOff x="2467363" y="2812378"/>
            <a:chExt cx="5775216" cy="432048"/>
          </a:xfrm>
        </p:grpSpPr>
        <p:sp>
          <p:nvSpPr>
            <p:cNvPr id="19" name="矩形 18"/>
            <p:cNvSpPr/>
            <p:nvPr/>
          </p:nvSpPr>
          <p:spPr>
            <a:xfrm>
              <a:off x="3885803" y="2812378"/>
              <a:ext cx="435677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r>
                <a:rPr lang="en-US" altLang="zh-CN" sz="1600" b="1" ker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(16)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Text Box 5"/>
            <p:cNvSpPr txBox="1">
              <a:spLocks noChangeArrowheads="1"/>
            </p:cNvSpPr>
            <p:nvPr/>
          </p:nvSpPr>
          <p:spPr bwMode="auto">
            <a:xfrm>
              <a:off x="2467363" y="2843736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无操作数</a:t>
              </a:r>
              <a:r>
                <a:rPr lang="en-US" altLang="zh-CN" sz="1800" b="1" kern="0" dirty="0">
                  <a:solidFill>
                    <a:srgbClr val="000000"/>
                  </a:solidFill>
                  <a:latin typeface="+mn-ea"/>
                  <a:ea typeface="+mn-ea"/>
                </a:rPr>
                <a:t>?</a:t>
              </a:r>
              <a:endParaRPr lang="zh-CN" altLang="en-US" sz="18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542218" y="3823153"/>
            <a:ext cx="1814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(2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  <a:ea typeface="+mn-ea"/>
              </a:rPr>
              <a:t>4</a:t>
            </a:r>
            <a:r>
              <a:rPr lang="en-US" altLang="zh-CN" sz="1800" b="1" dirty="0">
                <a:solidFill>
                  <a:srgbClr val="C00000"/>
                </a:solidFill>
                <a:latin typeface="+mn-ea"/>
                <a:ea typeface="+mn-ea"/>
              </a:rPr>
              <a:t>-15)*2</a:t>
            </a:r>
            <a:r>
              <a:rPr lang="en-US" altLang="zh-CN" sz="1800" b="1" baseline="70000" dirty="0">
                <a:solidFill>
                  <a:srgbClr val="C00000"/>
                </a:solidFill>
                <a:latin typeface="+mn-ea"/>
              </a:rPr>
              <a:t>6</a:t>
            </a:r>
            <a:endParaRPr lang="zh-CN" altLang="en-US" sz="18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5" name="Picture 250" descr="j031255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56875" y="-281041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5.3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寻址方式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寻找指令或操作数有效地址的方式</a:t>
            </a:r>
            <a:endParaRPr lang="zh-CN" altLang="en-US" b="1" dirty="0"/>
          </a:p>
          <a:p>
            <a:pPr lvl="1"/>
            <a:r>
              <a:rPr lang="zh-CN" altLang="en-US" sz="2400" b="1" dirty="0"/>
              <a:t>指令寻址</a:t>
            </a:r>
            <a:endParaRPr lang="zh-CN" altLang="en-US" sz="2400" b="1" dirty="0"/>
          </a:p>
          <a:p>
            <a:pPr lvl="2"/>
            <a:r>
              <a:rPr lang="zh-CN" altLang="en-US" sz="2400" dirty="0"/>
              <a:t>顺序寻址、跳跃寻址</a:t>
            </a:r>
            <a:endParaRPr lang="zh-CN" altLang="en-US" sz="2400" dirty="0"/>
          </a:p>
          <a:p>
            <a:pPr lvl="1"/>
            <a:r>
              <a:rPr lang="zh-CN" altLang="en-US" sz="2400" b="1" dirty="0"/>
              <a:t>操作数寻址</a:t>
            </a:r>
            <a:endParaRPr lang="en-US" altLang="zh-CN" sz="2400" b="1" dirty="0"/>
          </a:p>
          <a:p>
            <a:pPr lvl="2"/>
            <a:r>
              <a:rPr kumimoji="1" lang="zh-CN" altLang="en-US" sz="2400" dirty="0"/>
              <a:t>立即寻址、直接寻址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间接寻址、寄存器寻址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寄存器间接寻址、相对寻址</a:t>
            </a:r>
            <a:endParaRPr kumimoji="1" lang="en-US" altLang="zh-CN" sz="2400" dirty="0"/>
          </a:p>
          <a:p>
            <a:pPr lvl="2"/>
            <a:r>
              <a:rPr kumimoji="1" lang="zh-CN" altLang="en-US" sz="2400" dirty="0"/>
              <a:t>基址</a:t>
            </a:r>
            <a:r>
              <a:rPr kumimoji="1" lang="en-US" altLang="zh-CN" sz="2400" dirty="0"/>
              <a:t>\</a:t>
            </a:r>
            <a:r>
              <a:rPr kumimoji="1" lang="zh-CN" altLang="en-US" sz="2400" dirty="0"/>
              <a:t>变址寻址、复合寻址</a:t>
            </a:r>
            <a:endParaRPr lang="zh-CN" altLang="en-US" sz="2400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顺序寻址</a:t>
            </a:r>
            <a:endParaRPr lang="zh-CN" altLang="en-US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6520862" cy="4018119"/>
          </a:xfrm>
        </p:spPr>
        <p:txBody>
          <a:bodyPr>
            <a:normAutofit/>
          </a:bodyPr>
          <a:lstStyle/>
          <a:p>
            <a:r>
              <a:rPr lang="zh-CN" altLang="en-US" b="1" dirty="0"/>
              <a:t>顺序寻址方式</a:t>
            </a:r>
            <a:endParaRPr lang="en-US" altLang="zh-CN" dirty="0"/>
          </a:p>
          <a:p>
            <a:pPr lvl="1"/>
            <a:r>
              <a:rPr lang="zh-CN" altLang="en-US" dirty="0"/>
              <a:t>程序对应的机器指令序列在主存顺序存放</a:t>
            </a:r>
            <a:endParaRPr lang="en-US" altLang="zh-CN" dirty="0"/>
          </a:p>
          <a:p>
            <a:pPr lvl="1"/>
            <a:r>
              <a:rPr lang="zh-CN" altLang="en-US" dirty="0"/>
              <a:t>执行时从第一条指令开始，逐条取出并执行</a:t>
            </a:r>
            <a:endParaRPr lang="en-US" altLang="zh-CN" dirty="0"/>
          </a:p>
          <a:p>
            <a:pPr eaLnBrk="1" hangingPunct="1"/>
            <a:r>
              <a:rPr lang="zh-CN" altLang="en-US" b="1" dirty="0"/>
              <a:t>实现方式</a:t>
            </a:r>
            <a:endParaRPr lang="en-US" altLang="zh-CN" b="1" dirty="0"/>
          </a:p>
          <a:p>
            <a:pPr lvl="1"/>
            <a:r>
              <a:rPr lang="zh-CN" altLang="en-US" b="1" dirty="0"/>
              <a:t>程序计数器</a:t>
            </a:r>
            <a:r>
              <a:rPr lang="zh-CN" altLang="en-US" dirty="0"/>
              <a:t>（</a:t>
            </a:r>
            <a:r>
              <a:rPr lang="en-US" altLang="zh-CN" dirty="0"/>
              <a:t>PC</a:t>
            </a:r>
            <a:r>
              <a:rPr lang="zh-CN" altLang="en-US" dirty="0"/>
              <a:t>）对指令序号进行计数</a:t>
            </a:r>
            <a:endParaRPr lang="en-US" altLang="zh-CN" dirty="0"/>
          </a:p>
          <a:p>
            <a:pPr lvl="1"/>
            <a:r>
              <a:rPr lang="en-US" altLang="zh-CN" dirty="0"/>
              <a:t>PC</a:t>
            </a:r>
            <a:r>
              <a:rPr lang="zh-CN" altLang="en-US" dirty="0"/>
              <a:t>存放下条指令地址，初始值为程序首址</a:t>
            </a:r>
            <a:endParaRPr lang="zh-CN" altLang="en-US" dirty="0"/>
          </a:p>
          <a:p>
            <a:pPr lvl="1"/>
            <a:r>
              <a:rPr lang="zh-CN" altLang="en-US" dirty="0"/>
              <a:t>执行一条指令，</a:t>
            </a:r>
            <a:r>
              <a:rPr lang="en-US" altLang="zh-CN" dirty="0"/>
              <a:t>PC=PC+</a:t>
            </a:r>
            <a:r>
              <a:rPr lang="zh-CN" altLang="en-US" dirty="0"/>
              <a:t>当前指令字节长度</a:t>
            </a:r>
            <a:endParaRPr lang="en-US" altLang="zh-CN" dirty="0"/>
          </a:p>
          <a:p>
            <a:pPr marL="0" indent="0">
              <a:buNone/>
            </a:pPr>
            <a:endParaRPr lang="en-US" altLang="zh-CN" b="1" dirty="0">
              <a:solidFill>
                <a:srgbClr val="7030A0"/>
              </a:solidFill>
              <a:sym typeface="Wingdings" panose="05000000000000000000" pitchFamily="2" charset="2"/>
            </a:endParaRPr>
          </a:p>
          <a:p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26581" y="2147381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401334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7321712" y="2487142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7971396" y="2323323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8582430" y="213123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8582430" y="2496360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8582430" y="2861485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8582430" y="3228198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582430" y="3585385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791393" y="1766504"/>
            <a:ext cx="1048685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4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6491196" y="2955582"/>
            <a:ext cx="1661032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指令长度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0615448" y="214738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10615448" y="2520511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9250125" y="1738339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  <a:endParaRPr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8582430" y="3950510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8582430" y="4315635"/>
            <a:ext cx="2033018" cy="407988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401335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0559462" y="2893641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10557859" y="3266771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10502675" y="3639901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6726581" y="2147381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7103979" y="3969044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30" name="Line 6"/>
          <p:cNvSpPr>
            <a:spLocks noChangeShapeType="1"/>
          </p:cNvSpPr>
          <p:nvPr/>
        </p:nvSpPr>
        <p:spPr bwMode="auto">
          <a:xfrm flipH="1">
            <a:off x="7958284" y="3795225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 err="1">
                <a:solidFill>
                  <a:srgbClr val="000000"/>
                </a:solidFill>
                <a:latin typeface="+mn-ea"/>
              </a:rPr>
              <a:t>mov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Rectangle 19"/>
          <p:cNvSpPr>
            <a:spLocks noChangeArrowheads="1"/>
          </p:cNvSpPr>
          <p:nvPr/>
        </p:nvSpPr>
        <p:spPr bwMode="auto">
          <a:xfrm>
            <a:off x="6715311" y="362983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252750" y="5404446"/>
            <a:ext cx="319913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M[pc++]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IR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ntr" presetSubtype="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uiExpand="1" build="p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8" grpId="4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21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0" grpId="1" animBg="1"/>
      <p:bldP spid="30" grpId="3" animBg="1"/>
      <p:bldP spid="31" grpId="0" animBg="1"/>
      <p:bldP spid="32" grpId="0" animBg="1"/>
      <p:bldP spid="33" grpId="0" animBg="1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 5"/>
          <p:cNvSpPr>
            <a:spLocks noChangeShapeType="1"/>
          </p:cNvSpPr>
          <p:nvPr/>
        </p:nvSpPr>
        <p:spPr bwMode="auto">
          <a:xfrm flipV="1">
            <a:off x="4247972" y="3385393"/>
            <a:ext cx="0" cy="1163851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跳跃寻址</a:t>
            </a:r>
            <a:endParaRPr lang="zh-CN" alt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2" y="942764"/>
            <a:ext cx="11025752" cy="1620035"/>
          </a:xfrm>
        </p:spPr>
        <p:txBody>
          <a:bodyPr/>
          <a:lstStyle/>
          <a:p>
            <a:pPr>
              <a:lnSpc>
                <a:spcPct val="135000"/>
              </a:lnSpc>
            </a:pPr>
            <a:r>
              <a:rPr lang="zh-CN" altLang="en-US" b="1" u="sng" dirty="0">
                <a:solidFill>
                  <a:srgbClr val="FF0000"/>
                </a:solidFill>
              </a:rPr>
              <a:t>跳跃寻址方式</a:t>
            </a:r>
            <a:r>
              <a:rPr lang="zh-CN" altLang="en-US" dirty="0">
                <a:solidFill>
                  <a:schemeClr val="accent2"/>
                </a:solidFill>
              </a:rPr>
              <a:t>：</a:t>
            </a:r>
            <a:r>
              <a:rPr lang="zh-CN" altLang="en-US" sz="2600" dirty="0"/>
              <a:t>当程序中出现分支或循环时，就会改变程序的执行顺序</a:t>
            </a:r>
            <a:endParaRPr lang="zh-CN" altLang="en-US" sz="2600" dirty="0">
              <a:solidFill>
                <a:schemeClr val="accent2"/>
              </a:solidFill>
            </a:endParaRPr>
          </a:p>
          <a:p>
            <a:pPr lvl="1">
              <a:lnSpc>
                <a:spcPct val="135000"/>
              </a:lnSpc>
            </a:pPr>
            <a:r>
              <a:rPr lang="zh-CN" altLang="en-US" dirty="0"/>
              <a:t>下条指令地址不是</a:t>
            </a:r>
            <a:r>
              <a:rPr lang="en-US" altLang="zh-CN" dirty="0"/>
              <a:t>PC++</a:t>
            </a:r>
            <a:r>
              <a:rPr lang="zh-CN" altLang="en-US" dirty="0"/>
              <a:t>得到，而是由指令本身给出</a:t>
            </a:r>
            <a:endParaRPr lang="zh-CN" altLang="en-US" dirty="0"/>
          </a:p>
          <a:p>
            <a:pPr lvl="1">
              <a:lnSpc>
                <a:spcPct val="135000"/>
              </a:lnSpc>
            </a:pPr>
            <a:r>
              <a:rPr lang="zh-CN" altLang="en-US" dirty="0"/>
              <a:t>跳跃的处理方式是重新修改</a:t>
            </a:r>
            <a:r>
              <a:rPr lang="en-US" altLang="zh-CN" sz="1600" dirty="0"/>
              <a:t>PC</a:t>
            </a:r>
            <a:r>
              <a:rPr lang="zh-CN" altLang="en-US" dirty="0"/>
              <a:t>的内容，然后进入取指令阶段</a:t>
            </a:r>
            <a:endParaRPr lang="zh-CN" altLang="en-US" dirty="0"/>
          </a:p>
          <a:p>
            <a:pPr eaLnBrk="1" hangingPunct="1"/>
            <a:endParaRPr lang="en-US" altLang="zh-CN" sz="2600" dirty="0"/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652842" y="3067894"/>
            <a:ext cx="1232464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401337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V="1">
            <a:off x="4688157" y="3396000"/>
            <a:ext cx="0" cy="457200"/>
          </a:xfrm>
          <a:prstGeom prst="line">
            <a:avLst/>
          </a:prstGeom>
          <a:noFill/>
          <a:ln w="476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2" name="Line 6"/>
          <p:cNvSpPr>
            <a:spLocks noChangeShapeType="1"/>
          </p:cNvSpPr>
          <p:nvPr/>
        </p:nvSpPr>
        <p:spPr bwMode="auto">
          <a:xfrm>
            <a:off x="4897657" y="3243836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5508691" y="305174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4" name="Rectangle 8"/>
          <p:cNvSpPr>
            <a:spLocks noChangeArrowheads="1"/>
          </p:cNvSpPr>
          <p:nvPr/>
        </p:nvSpPr>
        <p:spPr bwMode="auto">
          <a:xfrm>
            <a:off x="5508691" y="3416873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mov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 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esp</a:t>
            </a:r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,%</a:t>
            </a:r>
            <a:r>
              <a:rPr lang="en-US" altLang="zh-CN" sz="1600" kern="0" dirty="0" err="1">
                <a:solidFill>
                  <a:srgbClr val="000000"/>
                </a:solidFill>
                <a:latin typeface="+mn-ea"/>
              </a:rPr>
              <a:t>ebp</a:t>
            </a:r>
            <a:endParaRPr lang="en-US" altLang="zh-CN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auto">
          <a:xfrm>
            <a:off x="5508691" y="3781998"/>
            <a:ext cx="2033018" cy="407988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and $0xfffffff0,%esp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6" name="Rectangle 10"/>
          <p:cNvSpPr>
            <a:spLocks noChangeArrowheads="1"/>
          </p:cNvSpPr>
          <p:nvPr/>
        </p:nvSpPr>
        <p:spPr bwMode="auto">
          <a:xfrm>
            <a:off x="5508691" y="4148711"/>
            <a:ext cx="2033018" cy="4064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sub $0x10,%esp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7" name="Rectangle 11"/>
          <p:cNvSpPr>
            <a:spLocks noChangeArrowheads="1"/>
          </p:cNvSpPr>
          <p:nvPr/>
        </p:nvSpPr>
        <p:spPr bwMode="auto">
          <a:xfrm>
            <a:off x="5508691" y="4505898"/>
            <a:ext cx="2033018" cy="406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altLang="zh-CN" sz="1600" kern="0" dirty="0">
                <a:solidFill>
                  <a:srgbClr val="000000"/>
                </a:solidFill>
                <a:latin typeface="+mn-ea"/>
              </a:rPr>
              <a:t>call 0x401910</a:t>
            </a:r>
            <a:endParaRPr lang="zh-CN" altLang="en-US" sz="1600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726034" y="2698562"/>
            <a:ext cx="962123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PC/EIP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69" name="Rectangle 13"/>
          <p:cNvSpPr>
            <a:spLocks noChangeArrowheads="1"/>
          </p:cNvSpPr>
          <p:nvPr/>
        </p:nvSpPr>
        <p:spPr bwMode="auto">
          <a:xfrm>
            <a:off x="4194122" y="3843368"/>
            <a:ext cx="1342034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 PC+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“</a:t>
            </a:r>
            <a:r>
              <a:rPr lang="en-US" altLang="zh-CN" b="1" dirty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”</a:t>
            </a:r>
            <a:endParaRPr lang="en-US" altLang="zh-CN" b="1" dirty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0" name="Rectangle 14"/>
          <p:cNvSpPr>
            <a:spLocks noChangeArrowheads="1"/>
          </p:cNvSpPr>
          <p:nvPr/>
        </p:nvSpPr>
        <p:spPr bwMode="auto">
          <a:xfrm>
            <a:off x="7541709" y="306789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0x401334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1" name="Rectangle 15"/>
          <p:cNvSpPr>
            <a:spLocks noChangeArrowheads="1"/>
          </p:cNvSpPr>
          <p:nvPr/>
        </p:nvSpPr>
        <p:spPr bwMode="auto">
          <a:xfrm>
            <a:off x="7541709" y="3441024"/>
            <a:ext cx="1064715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0x401335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2" name="Rectangle 16"/>
          <p:cNvSpPr>
            <a:spLocks noChangeArrowheads="1"/>
          </p:cNvSpPr>
          <p:nvPr/>
        </p:nvSpPr>
        <p:spPr bwMode="auto">
          <a:xfrm>
            <a:off x="6202034" y="2658852"/>
            <a:ext cx="646331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内存</a:t>
            </a:r>
            <a:endParaRPr lang="zh-CN" altLang="en-US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73" name="Rectangle 17"/>
          <p:cNvSpPr>
            <a:spLocks noChangeArrowheads="1"/>
          </p:cNvSpPr>
          <p:nvPr/>
        </p:nvSpPr>
        <p:spPr bwMode="auto">
          <a:xfrm>
            <a:off x="5508691" y="4871023"/>
            <a:ext cx="2033018" cy="40640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…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5508691" y="5236148"/>
            <a:ext cx="2033018" cy="407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t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+mn-ea"/>
              </a:rPr>
              <a:t>push %</a:t>
            </a:r>
            <a:r>
              <a:rPr lang="en-US" altLang="zh-CN" sz="1600" dirty="0" err="1">
                <a:solidFill>
                  <a:srgbClr val="000000"/>
                </a:solidFill>
                <a:latin typeface="+mn-ea"/>
              </a:rPr>
              <a:t>ebp</a:t>
            </a:r>
            <a:endParaRPr lang="zh-CN" altLang="en-US" sz="16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40133A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6" name="Rectangle 15"/>
          <p:cNvSpPr>
            <a:spLocks noChangeArrowheads="1"/>
          </p:cNvSpPr>
          <p:nvPr/>
        </p:nvSpPr>
        <p:spPr bwMode="auto">
          <a:xfrm>
            <a:off x="7485723" y="3814154"/>
            <a:ext cx="1170513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0x401337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7" name="Rectangle 15"/>
          <p:cNvSpPr>
            <a:spLocks noChangeArrowheads="1"/>
          </p:cNvSpPr>
          <p:nvPr/>
        </p:nvSpPr>
        <p:spPr bwMode="auto">
          <a:xfrm>
            <a:off x="7484120" y="4187284"/>
            <a:ext cx="1194559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0x40133A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8" name="Rectangle 15"/>
          <p:cNvSpPr>
            <a:spLocks noChangeArrowheads="1"/>
          </p:cNvSpPr>
          <p:nvPr/>
        </p:nvSpPr>
        <p:spPr bwMode="auto">
          <a:xfrm>
            <a:off x="7428936" y="4560414"/>
            <a:ext cx="1255472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0x40133D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79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40133D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0" name="Rectangle 19"/>
          <p:cNvSpPr>
            <a:spLocks noChangeArrowheads="1"/>
          </p:cNvSpPr>
          <p:nvPr/>
        </p:nvSpPr>
        <p:spPr bwMode="auto">
          <a:xfrm>
            <a:off x="3652842" y="3067894"/>
            <a:ext cx="1232463" cy="317500"/>
          </a:xfrm>
          <a:prstGeom prst="rect">
            <a:avLst/>
          </a:prstGeom>
          <a:solidFill>
            <a:schemeClr val="accent2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401910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tIns="0" bIns="0" rtlCol="0" anchor="ctr"/>
          <a:lstStyle/>
          <a:p>
            <a:pPr algn="ctr"/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2" name="Rectangle 19"/>
          <p:cNvSpPr>
            <a:spLocks noChangeArrowheads="1"/>
          </p:cNvSpPr>
          <p:nvPr/>
        </p:nvSpPr>
        <p:spPr bwMode="auto">
          <a:xfrm>
            <a:off x="3641572" y="4550348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and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Rectangle 12"/>
          <p:cNvSpPr>
            <a:spLocks noChangeArrowheads="1"/>
          </p:cNvSpPr>
          <p:nvPr/>
        </p:nvSpPr>
        <p:spPr bwMode="auto">
          <a:xfrm>
            <a:off x="4057316" y="4889557"/>
            <a:ext cx="423514" cy="369332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 anchor="ctr" anchorCtr="1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IR</a:t>
            </a:r>
            <a:endParaRPr lang="en-US" altLang="zh-CN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  <p:sp>
        <p:nvSpPr>
          <p:cNvPr id="84" name="Line 6"/>
          <p:cNvSpPr>
            <a:spLocks noChangeShapeType="1"/>
          </p:cNvSpPr>
          <p:nvPr/>
        </p:nvSpPr>
        <p:spPr bwMode="auto">
          <a:xfrm flipH="1">
            <a:off x="4884545" y="4715738"/>
            <a:ext cx="61894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FFC0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sub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6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rgbClr val="00B0F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call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3641572" y="4549245"/>
            <a:ext cx="1232463" cy="317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tIns="0" bIns="0" rtlCol="0" anchor="ctr"/>
          <a:lstStyle/>
          <a:p>
            <a:pPr algn="ctr"/>
            <a:r>
              <a:rPr lang="en-US" altLang="zh-CN" kern="0" dirty="0">
                <a:solidFill>
                  <a:srgbClr val="000000"/>
                </a:solidFill>
                <a:latin typeface="+mn-ea"/>
              </a:rPr>
              <a:t>push</a:t>
            </a:r>
            <a:endParaRPr lang="en-US" altLang="zh-CN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24137" y="5910602"/>
            <a:ext cx="25523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IR(A) </a:t>
            </a:r>
            <a:r>
              <a:rPr lang="en-US" altLang="zh-CN" sz="3200" b="1" dirty="0">
                <a:solidFill>
                  <a:srgbClr val="7030A0"/>
                </a:solidFill>
                <a:sym typeface="Wingdings" panose="05000000000000000000" pitchFamily="2" charset="2"/>
              </a:rPr>
              <a:t> PC </a:t>
            </a:r>
            <a:endParaRPr lang="zh-CN" altLang="en-US" sz="3200" dirty="0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7459273" y="5313682"/>
            <a:ext cx="1223412" cy="307777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en-US" altLang="zh-CN" sz="14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0x401910 </a:t>
            </a:r>
            <a:endParaRPr lang="en-US" altLang="zh-CN" sz="14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7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7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5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1" animBg="1"/>
      <p:bldP spid="60" grpId="0" animBg="1"/>
      <p:bldP spid="60" grpId="1" animBg="1"/>
      <p:bldP spid="61" grpId="0" animBg="1"/>
      <p:bldP spid="62" grpId="0" animBg="1"/>
      <p:bldP spid="62" grpId="1" animBg="1"/>
      <p:bldP spid="62" grpId="2" animBg="1"/>
      <p:bldP spid="62" grpId="3" animBg="1"/>
      <p:bldP spid="63" grpId="0" animBg="1"/>
      <p:bldP spid="64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/>
      <p:bldP spid="69" grpId="0"/>
      <p:bldP spid="70" grpId="0"/>
      <p:bldP spid="71" grpId="0"/>
      <p:bldP spid="72" grpId="0"/>
      <p:bldP spid="73" grpId="0" animBg="1"/>
      <p:bldP spid="74" grpId="0" animBg="1"/>
      <p:bldP spid="74" grpId="1" animBg="1"/>
      <p:bldP spid="75" grpId="0" animBg="1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/>
      <p:bldP spid="84" grpId="1" animBg="1"/>
      <p:bldP spid="84" grpId="2" animBg="1"/>
      <p:bldP spid="85" grpId="0" animBg="1"/>
      <p:bldP spid="86" grpId="0" animBg="1"/>
      <p:bldP spid="87" grpId="0" animBg="1"/>
      <p:bldP spid="32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操作数的寻址方式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2829136"/>
          </a:xfrm>
        </p:spPr>
        <p:txBody>
          <a:bodyPr/>
          <a:lstStyle/>
          <a:p>
            <a:r>
              <a:rPr lang="zh-CN" altLang="en-US" b="1" dirty="0"/>
              <a:t>形成操作数有效地址的方法</a:t>
            </a:r>
            <a:r>
              <a:rPr lang="zh-CN" altLang="en-US" dirty="0"/>
              <a:t>  </a:t>
            </a:r>
            <a:r>
              <a:rPr lang="zh-CN" altLang="en-US" sz="2800" dirty="0"/>
              <a:t>     </a:t>
            </a:r>
            <a:endParaRPr lang="zh-CN" altLang="en-US" sz="2800" dirty="0"/>
          </a:p>
          <a:p>
            <a:pPr lvl="1"/>
            <a:r>
              <a:rPr lang="zh-CN" altLang="en-US" dirty="0"/>
              <a:t>单地址指令地址码的构成</a:t>
            </a:r>
            <a:r>
              <a:rPr lang="en-US" altLang="zh-CN" dirty="0"/>
              <a:t>: mode  , D</a:t>
            </a:r>
            <a:endParaRPr lang="en-US" altLang="zh-CN" dirty="0"/>
          </a:p>
          <a:p>
            <a:pPr lvl="1"/>
            <a:r>
              <a:rPr lang="zh-CN" altLang="en-US" dirty="0"/>
              <a:t>实际有效地址为 </a:t>
            </a:r>
            <a:r>
              <a:rPr lang="en-US" altLang="zh-CN" sz="1800" dirty="0"/>
              <a:t>E, </a:t>
            </a:r>
            <a:r>
              <a:rPr lang="zh-CN" altLang="en-US" dirty="0"/>
              <a:t>实际操作数 </a:t>
            </a:r>
            <a:r>
              <a:rPr lang="en-US" altLang="zh-CN" sz="1800" dirty="0"/>
              <a:t>S</a:t>
            </a:r>
            <a:endParaRPr lang="en-US" altLang="zh-CN" sz="1800" dirty="0"/>
          </a:p>
          <a:p>
            <a:pPr lvl="1"/>
            <a:r>
              <a:rPr lang="en-US" altLang="zh-CN" dirty="0"/>
              <a:t> S= (E)      </a:t>
            </a:r>
            <a:endParaRPr lang="en-US" altLang="zh-CN" sz="1800" dirty="0"/>
          </a:p>
          <a:p>
            <a:endParaRPr lang="en-US" altLang="zh-CN" sz="18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403017" y="4496937"/>
            <a:ext cx="6194883" cy="943380"/>
            <a:chOff x="2403017" y="4496937"/>
            <a:chExt cx="6194883" cy="943380"/>
          </a:xfrm>
        </p:grpSpPr>
        <p:grpSp>
          <p:nvGrpSpPr>
            <p:cNvPr id="12" name="组合 11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OP</a:t>
                </a:r>
                <a:endParaRPr kumimoji="1" lang="en-US" altLang="zh-CN" sz="2000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5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Mode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>
                    <a:solidFill>
                      <a:sysClr val="windowText" lastClr="000000"/>
                    </a:solidFill>
                    <a:latin typeface="+mn-ea"/>
                  </a:rPr>
                  <a:t>D</a:t>
                </a:r>
                <a:endParaRPr kumimoji="1" lang="en-US" altLang="zh-CN" sz="2000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181206" y="5040207"/>
              <a:ext cx="1258888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MIPS</a:t>
            </a:r>
            <a:r>
              <a:rPr lang="zh-CN" altLang="en-US" dirty="0"/>
              <a:t>指令概述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MIPS</a:t>
            </a:r>
            <a:r>
              <a:rPr lang="en-US" altLang="zh-CN" dirty="0"/>
              <a:t> (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en-US" altLang="zh-CN" dirty="0"/>
              <a:t>icroprocessor without </a:t>
            </a:r>
            <a:r>
              <a:rPr lang="en-US" altLang="zh-CN" dirty="0">
                <a:solidFill>
                  <a:srgbClr val="C00000"/>
                </a:solidFill>
              </a:rPr>
              <a:t>I</a:t>
            </a:r>
            <a:r>
              <a:rPr lang="en-US" altLang="zh-CN" dirty="0"/>
              <a:t>nterlocked </a:t>
            </a:r>
            <a:r>
              <a:rPr lang="en-US" altLang="zh-CN" dirty="0">
                <a:solidFill>
                  <a:srgbClr val="C00000"/>
                </a:solidFill>
              </a:rPr>
              <a:t>P</a:t>
            </a:r>
            <a:r>
              <a:rPr lang="en-US" altLang="zh-CN" dirty="0"/>
              <a:t>ipeline </a:t>
            </a:r>
            <a:r>
              <a:rPr lang="en-US" altLang="zh-CN" dirty="0">
                <a:solidFill>
                  <a:srgbClr val="C00000"/>
                </a:solidFill>
              </a:rPr>
              <a:t>S</a:t>
            </a:r>
            <a:r>
              <a:rPr lang="en-US" altLang="zh-CN" dirty="0"/>
              <a:t>tages)</a:t>
            </a:r>
            <a:endParaRPr lang="en-US" altLang="zh-CN" dirty="0"/>
          </a:p>
          <a:p>
            <a:pPr lvl="1"/>
            <a:r>
              <a:rPr lang="en-US" altLang="zh-CN" dirty="0"/>
              <a:t>1981</a:t>
            </a:r>
            <a:r>
              <a:rPr lang="zh-CN" altLang="en-US" dirty="0"/>
              <a:t>年斯坦福大学</a:t>
            </a:r>
            <a:r>
              <a:rPr lang="en-US" altLang="zh-CN" dirty="0"/>
              <a:t>Hennessy</a:t>
            </a:r>
            <a:r>
              <a:rPr lang="zh-CN" altLang="en-US" dirty="0"/>
              <a:t>教授研究小组研制并商用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简单的</a:t>
            </a:r>
            <a:r>
              <a:rPr lang="en-US" altLang="zh-CN" dirty="0">
                <a:sym typeface="微软雅黑" panose="020B0503020204020204" pitchFamily="34" charset="-122"/>
              </a:rPr>
              <a:t>L</a:t>
            </a:r>
            <a:r>
              <a:rPr lang="zh-CN" altLang="en-US" dirty="0">
                <a:sym typeface="微软雅黑" panose="020B0503020204020204" pitchFamily="34" charset="-122"/>
              </a:rPr>
              <a:t>oad/</a:t>
            </a:r>
            <a:r>
              <a:rPr lang="en-US" altLang="zh-CN" dirty="0">
                <a:sym typeface="微软雅黑" panose="020B0503020204020204" pitchFamily="34" charset="-122"/>
              </a:rPr>
              <a:t>S</a:t>
            </a:r>
            <a:r>
              <a:rPr lang="zh-CN" altLang="en-US" dirty="0">
                <a:sym typeface="微软雅黑" panose="020B0503020204020204" pitchFamily="34" charset="-122"/>
              </a:rPr>
              <a:t>tore结构</a:t>
            </a:r>
            <a:endParaRPr lang="zh-CN" altLang="en-US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易于流水线</a:t>
            </a:r>
            <a:r>
              <a:rPr lang="en-US" altLang="zh-CN" dirty="0">
                <a:sym typeface="微软雅黑" panose="020B0503020204020204" pitchFamily="34" charset="-122"/>
              </a:rPr>
              <a:t>CPU</a:t>
            </a:r>
            <a:r>
              <a:rPr lang="zh-CN" altLang="en-US" dirty="0">
                <a:sym typeface="微软雅黑" panose="020B0503020204020204" pitchFamily="34" charset="-122"/>
              </a:rPr>
              <a:t>设计</a:t>
            </a:r>
            <a:endParaRPr lang="zh-CN" altLang="en-US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易于编译器开发</a:t>
            </a:r>
            <a:endParaRPr lang="zh-CN" altLang="en-US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寻址方式，指令操作非常简单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MIPS I，MIPS II，MIPS III，MIPS IV，MIPS V，</a:t>
            </a:r>
            <a:r>
              <a:rPr lang="zh-CN" altLang="en-US" b="1" dirty="0">
                <a:sym typeface="微软雅黑" panose="020B0503020204020204" pitchFamily="34" charset="-122"/>
              </a:rPr>
              <a:t>MIPS32</a:t>
            </a:r>
            <a:r>
              <a:rPr lang="zh-CN" altLang="en-US" dirty="0">
                <a:sym typeface="微软雅黑" panose="020B0503020204020204" pitchFamily="34" charset="-122"/>
              </a:rPr>
              <a:t>，和MIPS64多个版本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广泛</a:t>
            </a:r>
            <a:r>
              <a:rPr lang="zh-CN" altLang="en-US" dirty="0">
                <a:sym typeface="微软雅黑" panose="020B0503020204020204" pitchFamily="34" charset="-122"/>
              </a:rPr>
              <a:t>用于嵌入式系统，在</a:t>
            </a:r>
            <a:r>
              <a:rPr lang="en-US" altLang="zh-CN" dirty="0">
                <a:sym typeface="微软雅黑" panose="020B0503020204020204" pitchFamily="34" charset="-122"/>
              </a:rPr>
              <a:t>PC</a:t>
            </a:r>
            <a:r>
              <a:rPr lang="zh-CN" altLang="en-US" dirty="0">
                <a:sym typeface="微软雅黑" panose="020B0503020204020204" pitchFamily="34" charset="-122"/>
              </a:rPr>
              <a:t>机、服务器中也有应用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dirty="0">
                <a:sym typeface="微软雅黑" panose="020B0503020204020204" pitchFamily="34" charset="-122"/>
              </a:rPr>
              <a:t>更适合于教学，相比</a:t>
            </a:r>
            <a:r>
              <a:rPr lang="en-US" altLang="zh-CN" dirty="0">
                <a:sym typeface="微软雅黑" panose="020B0503020204020204" pitchFamily="34" charset="-122"/>
              </a:rPr>
              <a:t>X86</a:t>
            </a:r>
            <a:r>
              <a:rPr lang="zh-CN" altLang="en-US" dirty="0">
                <a:sym typeface="微软雅黑" panose="020B0503020204020204" pitchFamily="34" charset="-122"/>
              </a:rPr>
              <a:t>更加</a:t>
            </a:r>
            <a:r>
              <a:rPr lang="zh-CN" altLang="en-US" sz="2800" dirty="0"/>
              <a:t>简洁雅致，不会陷入繁琐的细节</a:t>
            </a:r>
            <a:endParaRPr lang="en-US" altLang="zh-CN" dirty="0">
              <a:sym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endParaRPr lang="zh-CN" altLang="en-US" dirty="0">
              <a:sym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6935830" y="1848322"/>
            <a:ext cx="4890864" cy="2763182"/>
            <a:chOff x="6935830" y="1848322"/>
            <a:chExt cx="4890864" cy="2763182"/>
          </a:xfrm>
        </p:grpSpPr>
        <p:pic>
          <p:nvPicPr>
            <p:cNvPr id="6" name="图片 7"/>
            <p:cNvPicPr>
              <a:picLocks noChangeAspect="1" noChangeArrowheads="1"/>
            </p:cNvPicPr>
            <p:nvPr/>
          </p:nvPicPr>
          <p:blipFill>
            <a:blip r:embed="rId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354" y="3304567"/>
              <a:ext cx="2202431" cy="1306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4711" y="2021427"/>
              <a:ext cx="1331983" cy="2169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2925" y="1848322"/>
              <a:ext cx="1382750" cy="1388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830" y="2479327"/>
              <a:ext cx="1891739" cy="825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方正舒体" panose="02010601030101010101" pitchFamily="2" charset="-122"/>
              </a:rPr>
              <a:t>立即寻址</a:t>
            </a:r>
            <a:endParaRPr lang="zh-CN" altLang="en-US">
              <a:latin typeface="方正舒体" panose="02010601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942764"/>
            <a:ext cx="10515599" cy="2177626"/>
          </a:xfrm>
        </p:spPr>
        <p:txBody>
          <a:bodyPr/>
          <a:lstStyle/>
          <a:p>
            <a:pPr eaLnBrk="1" hangingPunct="1"/>
            <a:r>
              <a:rPr lang="zh-CN" altLang="en-US" sz="2700" dirty="0"/>
              <a:t>地址码字段是操作数本身</a:t>
            </a:r>
            <a:endParaRPr lang="zh-CN" altLang="en-US" sz="2700" dirty="0"/>
          </a:p>
          <a:p>
            <a:pPr lvl="1" eaLnBrk="1" hangingPunct="1"/>
            <a:r>
              <a:rPr lang="en-US" altLang="zh-CN" sz="2400" dirty="0">
                <a:solidFill>
                  <a:srgbClr val="0000FF"/>
                </a:solidFill>
              </a:rPr>
              <a:t>S=D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 eaLnBrk="1" hangingPunct="1"/>
            <a:r>
              <a:rPr lang="zh-CN" altLang="en-US" sz="2400" dirty="0"/>
              <a:t>例</a:t>
            </a:r>
            <a:r>
              <a:rPr lang="en-US" altLang="zh-CN" sz="2400" dirty="0"/>
              <a:t>:    MOV  AX,38H     </a:t>
            </a:r>
            <a:r>
              <a:rPr lang="zh-CN" altLang="en-US" sz="2400" dirty="0"/>
              <a:t>（</a:t>
            </a:r>
            <a:r>
              <a:rPr lang="en-US" altLang="zh-CN" sz="2400" dirty="0"/>
              <a:t>38H → AX</a:t>
            </a:r>
            <a:r>
              <a:rPr lang="zh-CN" altLang="en-US" sz="2400" dirty="0"/>
              <a:t>） </a:t>
            </a:r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998559" y="4088817"/>
            <a:ext cx="6194883" cy="943380"/>
            <a:chOff x="2403017" y="4496937"/>
            <a:chExt cx="6194883" cy="943380"/>
          </a:xfrm>
        </p:grpSpPr>
        <p:grpSp>
          <p:nvGrpSpPr>
            <p:cNvPr id="16" name="组合 15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MOV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1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0X38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17" name="Rectangle 10"/>
            <p:cNvSpPr>
              <a:spLocks noChangeArrowheads="1"/>
            </p:cNvSpPr>
            <p:nvPr/>
          </p:nvSpPr>
          <p:spPr bwMode="auto">
            <a:xfrm>
              <a:off x="26895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5740400" y="5040207"/>
              <a:ext cx="2286000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立即数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(Register Addressing)</a:t>
            </a:r>
            <a:endParaRPr lang="en-US" altLang="zh-CN" sz="2900" dirty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>
                <a:latin typeface="华文新魏" panose="02010800040101010101" pitchFamily="2" charset="-122"/>
              </a:rPr>
              <a:t> </a:t>
            </a:r>
            <a:r>
              <a:rPr lang="zh-CN" altLang="en-US" sz="2800" dirty="0">
                <a:latin typeface="华文新魏" panose="02010800040101010101" pitchFamily="2" charset="-122"/>
              </a:rPr>
              <a:t>操作数在</a:t>
            </a:r>
            <a:r>
              <a:rPr lang="en-US" altLang="zh-CN" sz="2800" dirty="0">
                <a:latin typeface="华文新魏" panose="02010800040101010101" pitchFamily="2" charset="-122"/>
              </a:rPr>
              <a:t>CPU</a:t>
            </a:r>
            <a:r>
              <a:rPr lang="zh-CN" altLang="en-US" sz="2800" dirty="0">
                <a:latin typeface="华文新魏" panose="02010800040101010101" pitchFamily="2" charset="-122"/>
              </a:rPr>
              <a:t>的内部寄存器中</a:t>
            </a:r>
            <a:r>
              <a:rPr lang="en-US" altLang="zh-CN" sz="2800" dirty="0">
                <a:latin typeface="华文新魏" panose="02010800040101010101" pitchFamily="2" charset="-122"/>
              </a:rPr>
              <a:t>.</a:t>
            </a:r>
            <a:endParaRPr lang="en-US" altLang="zh-CN" sz="2800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en-US" altLang="zh-CN" sz="2400" dirty="0"/>
              <a:t>AX,BX,CX,DX</a:t>
            </a:r>
            <a:endParaRPr lang="en-US" altLang="zh-CN" sz="2400" dirty="0"/>
          </a:p>
          <a:p>
            <a:pPr lvl="1" eaLnBrk="1" hangingPunct="1"/>
            <a:r>
              <a:rPr lang="en-US" altLang="zh-CN" sz="2400" dirty="0"/>
              <a:t>PUSH   AX    </a:t>
            </a:r>
            <a:r>
              <a:rPr lang="en-US" altLang="zh-CN" sz="2400" dirty="0">
                <a:solidFill>
                  <a:srgbClr val="0000FF"/>
                </a:solidFill>
              </a:rPr>
              <a:t>E=R</a:t>
            </a:r>
            <a:endParaRPr lang="en-US" altLang="zh-CN" sz="2400" dirty="0">
              <a:solidFill>
                <a:schemeClr val="accent2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998559" y="4088817"/>
            <a:ext cx="6283783" cy="943380"/>
            <a:chOff x="2403017" y="4496937"/>
            <a:chExt cx="6283783" cy="943380"/>
          </a:xfrm>
        </p:grpSpPr>
        <p:grpSp>
          <p:nvGrpSpPr>
            <p:cNvPr id="33" name="组合 32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PUSH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001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39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形式地址（寄存器编号）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直接寻址</a:t>
            </a:r>
            <a:r>
              <a:rPr lang="en-US" altLang="zh-CN" dirty="0"/>
              <a:t>(Direct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sz="2800" dirty="0"/>
              <a:t>地址码字段直接给出操作数在内存的地址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chemeClr val="accent2"/>
                </a:solidFill>
              </a:rPr>
              <a:t> </a:t>
            </a:r>
            <a:r>
              <a:rPr lang="en-US" altLang="zh-CN" sz="2800" dirty="0">
                <a:solidFill>
                  <a:srgbClr val="0000FF"/>
                </a:solidFill>
              </a:rPr>
              <a:t>E=D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zh-CN" sz="2800" dirty="0" err="1"/>
              <a:t>inc</a:t>
            </a:r>
            <a:r>
              <a:rPr lang="en-US" altLang="zh-CN" sz="2800" dirty="0"/>
              <a:t>  [200]</a:t>
            </a:r>
            <a:endParaRPr lang="en-US" altLang="zh-CN" sz="28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80115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7253589" y="3043154"/>
            <a:ext cx="1274179" cy="400110"/>
            <a:chOff x="8093814" y="2621713"/>
            <a:chExt cx="1274179" cy="400110"/>
          </a:xfrm>
        </p:grpSpPr>
        <p:sp>
          <p:nvSpPr>
            <p:cNvPr id="15" name="Line 6"/>
            <p:cNvSpPr>
              <a:spLocks noChangeShapeType="1"/>
            </p:cNvSpPr>
            <p:nvPr/>
          </p:nvSpPr>
          <p:spPr bwMode="auto">
            <a:xfrm>
              <a:off x="80938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376857" y="262171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间接寻址</a:t>
            </a:r>
            <a:r>
              <a:rPr lang="en-US" altLang="zh-CN" dirty="0"/>
              <a:t>(Indirect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sz="2800" dirty="0"/>
              <a:t>D</a:t>
            </a:r>
            <a:r>
              <a:rPr lang="zh-CN" altLang="en-US" sz="2800" dirty="0"/>
              <a:t>单元的内容是操作数地址</a:t>
            </a:r>
            <a:r>
              <a:rPr lang="en-US" altLang="zh-CN" sz="2800" dirty="0"/>
              <a:t>, D</a:t>
            </a:r>
            <a:r>
              <a:rPr lang="zh-CN" altLang="en-US" sz="2800" dirty="0"/>
              <a:t>是操作数地址的地址</a:t>
            </a:r>
            <a:endParaRPr lang="zh-CN" altLang="en-US" sz="2800" dirty="0"/>
          </a:p>
          <a:p>
            <a:pPr>
              <a:lnSpc>
                <a:spcPct val="140000"/>
              </a:lnSpc>
            </a:pPr>
            <a:r>
              <a:rPr lang="en-US" altLang="zh-CN" sz="2800" dirty="0"/>
              <a:t>E=(D)  S=((D))</a:t>
            </a:r>
            <a:endParaRPr lang="en-US" altLang="zh-CN" sz="28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040362" y="3194887"/>
            <a:ext cx="6283783" cy="943380"/>
            <a:chOff x="2403017" y="4496937"/>
            <a:chExt cx="6283783" cy="943380"/>
          </a:xfrm>
        </p:grpSpPr>
        <p:grpSp>
          <p:nvGrpSpPr>
            <p:cNvPr id="21" name="组合 20"/>
            <p:cNvGrpSpPr/>
            <p:nvPr/>
          </p:nvGrpSpPr>
          <p:grpSpPr>
            <a:xfrm>
              <a:off x="2403017" y="4496937"/>
              <a:ext cx="6194883" cy="481013"/>
              <a:chOff x="3213172" y="4314057"/>
              <a:chExt cx="7210988" cy="48101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6"/>
              <p:cNvSpPr>
                <a:spLocks noChangeArrowheads="1"/>
              </p:cNvSpPr>
              <p:nvPr/>
            </p:nvSpPr>
            <p:spPr bwMode="auto">
              <a:xfrm>
                <a:off x="3213172" y="4314057"/>
                <a:ext cx="1519238" cy="481013"/>
              </a:xfrm>
              <a:prstGeom prst="rect">
                <a:avLst/>
              </a:prstGeom>
              <a:solidFill>
                <a:srgbClr val="CCFF66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 err="1">
                    <a:solidFill>
                      <a:sysClr val="windowText" lastClr="000000"/>
                    </a:solidFill>
                    <a:latin typeface="+mn-ea"/>
                  </a:rPr>
                  <a:t>inc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6" name="Rectangle 7"/>
              <p:cNvSpPr>
                <a:spLocks noChangeArrowheads="1"/>
              </p:cNvSpPr>
              <p:nvPr/>
            </p:nvSpPr>
            <p:spPr bwMode="auto">
              <a:xfrm>
                <a:off x="4732411" y="4314057"/>
                <a:ext cx="1532839" cy="481013"/>
              </a:xfrm>
              <a:prstGeom prst="rect">
                <a:avLst/>
              </a:prstGeom>
              <a:solidFill>
                <a:srgbClr val="00B0F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011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265250" y="4314057"/>
                <a:ext cx="4158910" cy="481013"/>
              </a:xfrm>
              <a:prstGeom prst="rect">
                <a:avLst/>
              </a:prstGeom>
              <a:solidFill>
                <a:srgbClr val="FFCC00"/>
              </a:solidFill>
              <a:ln w="2857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rPr>
                  <a:t>200</a:t>
                </a:r>
                <a:endParaRPr kumimoji="1" lang="en-US" altLang="zh-CN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2626061" y="504020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3783795" y="504020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5231367" y="504020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形式地址（主存虚拟地址）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4" name="右弧形箭头 3"/>
          <p:cNvSpPr/>
          <p:nvPr/>
        </p:nvSpPr>
        <p:spPr>
          <a:xfrm>
            <a:off x="11212589" y="3657523"/>
            <a:ext cx="453366" cy="1421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527769" y="2727268"/>
            <a:ext cx="2684820" cy="2756145"/>
            <a:chOff x="8527769" y="2727268"/>
            <a:chExt cx="2684820" cy="2756145"/>
          </a:xfrm>
        </p:grpSpPr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8527769" y="2727268"/>
              <a:ext cx="2024062" cy="2756145"/>
              <a:chOff x="8527769" y="2727268"/>
              <a:chExt cx="2024062" cy="2756145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9095700" y="2727268"/>
                <a:ext cx="697627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主存</a:t>
                </a:r>
                <a:endPara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8527769" y="319488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Rectangle 10"/>
              <p:cNvSpPr>
                <a:spLocks noChangeArrowheads="1"/>
              </p:cNvSpPr>
              <p:nvPr/>
            </p:nvSpPr>
            <p:spPr bwMode="auto">
              <a:xfrm>
                <a:off x="8527769" y="3581400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220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Rectangle 10"/>
              <p:cNvSpPr>
                <a:spLocks noChangeArrowheads="1"/>
              </p:cNvSpPr>
              <p:nvPr/>
            </p:nvSpPr>
            <p:spPr bwMode="auto">
              <a:xfrm>
                <a:off x="8527769" y="3952637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8527769" y="433915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Rectangle 10"/>
              <p:cNvSpPr>
                <a:spLocks noChangeArrowheads="1"/>
              </p:cNvSpPr>
              <p:nvPr/>
            </p:nvSpPr>
            <p:spPr bwMode="auto">
              <a:xfrm>
                <a:off x="8527769" y="4710387"/>
                <a:ext cx="2024062" cy="386513"/>
              </a:xfrm>
              <a:prstGeom prst="rect">
                <a:avLst/>
              </a:prstGeom>
              <a:solidFill>
                <a:srgbClr val="92D050"/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600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Rectangle 10"/>
              <p:cNvSpPr>
                <a:spLocks noChangeArrowheads="1"/>
              </p:cNvSpPr>
              <p:nvPr/>
            </p:nvSpPr>
            <p:spPr bwMode="auto">
              <a:xfrm>
                <a:off x="8527769" y="5096900"/>
                <a:ext cx="2024062" cy="38651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09556" y="4906238"/>
            <a:ext cx="4058843" cy="624988"/>
            <a:chOff x="2209555" y="5432912"/>
            <a:chExt cx="4058843" cy="624988"/>
          </a:xfrm>
        </p:grpSpPr>
        <p:sp>
          <p:nvSpPr>
            <p:cNvPr id="37" name="矩形 36"/>
            <p:cNvSpPr/>
            <p:nvPr/>
          </p:nvSpPr>
          <p:spPr>
            <a:xfrm>
              <a:off x="2209555" y="5432912"/>
              <a:ext cx="4058843" cy="6249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2244603" y="5432912"/>
              <a:ext cx="4023795" cy="48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469900" indent="-469900" algn="ctr" fontAlgn="base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80808"/>
                </a:buClr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需两次访存，速度慢，已淘汰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寄存器间接寻址 </a:t>
            </a:r>
            <a:r>
              <a:rPr lang="en-US" altLang="zh-CN" dirty="0"/>
              <a:t>(Register Indirect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/>
              <a:t>D</a:t>
            </a:r>
            <a:r>
              <a:rPr lang="zh-CN" altLang="en-US" dirty="0"/>
              <a:t>单元的内容是操作数的地址</a:t>
            </a:r>
            <a:r>
              <a:rPr lang="en-US" altLang="zh-CN" dirty="0"/>
              <a:t>,D</a:t>
            </a:r>
            <a:r>
              <a:rPr lang="zh-CN" altLang="en-US" dirty="0"/>
              <a:t>是操作数地址的地址</a:t>
            </a:r>
            <a:endParaRPr lang="zh-CN" altLang="en-US" dirty="0"/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E=(R)</a:t>
            </a:r>
            <a:r>
              <a:rPr lang="en-US" altLang="zh-CN" dirty="0"/>
              <a:t>       </a:t>
            </a:r>
            <a:r>
              <a:rPr lang="en-US" altLang="zh-CN" dirty="0" err="1"/>
              <a:t>inc</a:t>
            </a:r>
            <a:r>
              <a:rPr lang="en-US" altLang="zh-CN" dirty="0"/>
              <a:t>  [BX]</a:t>
            </a:r>
            <a:endParaRPr lang="en-US" altLang="zh-CN" dirty="0"/>
          </a:p>
        </p:txBody>
      </p:sp>
      <p:grpSp>
        <p:nvGrpSpPr>
          <p:cNvPr id="4" name="组合 3"/>
          <p:cNvGrpSpPr/>
          <p:nvPr/>
        </p:nvGrpSpPr>
        <p:grpSpPr>
          <a:xfrm>
            <a:off x="1040362" y="2727268"/>
            <a:ext cx="10172227" cy="2756145"/>
            <a:chOff x="1040362" y="2727268"/>
            <a:chExt cx="10172227" cy="2756145"/>
          </a:xfrm>
        </p:grpSpPr>
        <p:grpSp>
          <p:nvGrpSpPr>
            <p:cNvPr id="18" name="组合 17"/>
            <p:cNvGrpSpPr/>
            <p:nvPr/>
          </p:nvGrpSpPr>
          <p:grpSpPr>
            <a:xfrm>
              <a:off x="4846456" y="3699916"/>
              <a:ext cx="3657644" cy="1220339"/>
              <a:chOff x="5710349" y="1433623"/>
              <a:chExt cx="3657644" cy="1220339"/>
            </a:xfrm>
          </p:grpSpPr>
          <p:sp>
            <p:nvSpPr>
              <p:cNvPr id="15" name="Line 6"/>
              <p:cNvSpPr>
                <a:spLocks noChangeShapeType="1"/>
              </p:cNvSpPr>
              <p:nvPr/>
            </p:nvSpPr>
            <p:spPr bwMode="auto">
              <a:xfrm>
                <a:off x="8093814" y="2653962"/>
                <a:ext cx="1274179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37" name="Line 6"/>
              <p:cNvSpPr>
                <a:spLocks noChangeShapeType="1"/>
              </p:cNvSpPr>
              <p:nvPr/>
            </p:nvSpPr>
            <p:spPr bwMode="auto">
              <a:xfrm rot="5400000">
                <a:off x="5158693" y="1985279"/>
                <a:ext cx="1103312" cy="0"/>
              </a:xfrm>
              <a:prstGeom prst="line">
                <a:avLst/>
              </a:prstGeom>
              <a:noFill/>
              <a:ln w="50800">
                <a:solidFill>
                  <a:schemeClr val="accent2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095700" y="2727268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040362" y="3194887"/>
              <a:ext cx="6283783" cy="1979938"/>
              <a:chOff x="2403017" y="4496937"/>
              <a:chExt cx="6283783" cy="197993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403017" y="4496937"/>
                <a:ext cx="6194883" cy="1979938"/>
                <a:chOff x="3213172" y="4314057"/>
                <a:chExt cx="7210988" cy="1979938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 6"/>
                <p:cNvSpPr>
                  <a:spLocks noChangeArrowheads="1"/>
                </p:cNvSpPr>
                <p:nvPr/>
              </p:nvSpPr>
              <p:spPr bwMode="auto">
                <a:xfrm>
                  <a:off x="3213172" y="4314057"/>
                  <a:ext cx="1519238" cy="481013"/>
                </a:xfrm>
                <a:prstGeom prst="rect">
                  <a:avLst/>
                </a:prstGeom>
                <a:solidFill>
                  <a:srgbClr val="CCFF66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 err="1">
                      <a:solidFill>
                        <a:sysClr val="windowText" lastClr="000000"/>
                      </a:solidFill>
                      <a:latin typeface="+mn-ea"/>
                    </a:rPr>
                    <a:t>inc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6" name="Rectangle 7"/>
                <p:cNvSpPr>
                  <a:spLocks noChangeArrowheads="1"/>
                </p:cNvSpPr>
                <p:nvPr/>
              </p:nvSpPr>
              <p:spPr bwMode="auto">
                <a:xfrm>
                  <a:off x="4732411" y="4314057"/>
                  <a:ext cx="1532839" cy="481013"/>
                </a:xfrm>
                <a:prstGeom prst="rect">
                  <a:avLst/>
                </a:prstGeom>
                <a:solidFill>
                  <a:srgbClr val="00B0F0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100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27" name="Rectangle 9"/>
                <p:cNvSpPr>
                  <a:spLocks noChangeArrowheads="1"/>
                </p:cNvSpPr>
                <p:nvPr/>
              </p:nvSpPr>
              <p:spPr bwMode="auto">
                <a:xfrm>
                  <a:off x="6265250" y="4314057"/>
                  <a:ext cx="4158910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011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  <p:sp>
              <p:nvSpPr>
                <p:cNvPr id="33" name="Rectangle 9"/>
                <p:cNvSpPr>
                  <a:spLocks noChangeArrowheads="1"/>
                </p:cNvSpPr>
                <p:nvPr/>
              </p:nvSpPr>
              <p:spPr bwMode="auto">
                <a:xfrm>
                  <a:off x="8033669" y="5812982"/>
                  <a:ext cx="2356742" cy="481013"/>
                </a:xfrm>
                <a:prstGeom prst="rect">
                  <a:avLst/>
                </a:prstGeom>
                <a:solidFill>
                  <a:srgbClr val="FFCC00"/>
                </a:solidFill>
                <a:ln w="28575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r>
                    <a:rPr kumimoji="1" lang="en-US" altLang="zh-CN" sz="2000" kern="0" dirty="0">
                      <a:solidFill>
                        <a:sysClr val="windowText" lastClr="000000"/>
                      </a:solidFill>
                      <a:latin typeface="+mn-ea"/>
                    </a:rPr>
                    <a:t>220</a:t>
                  </a:r>
                  <a:endParaRPr kumimoji="1" lang="en-US" altLang="zh-CN" sz="2000" kern="0" dirty="0">
                    <a:solidFill>
                      <a:sysClr val="windowText" lastClr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2626061" y="5040207"/>
                <a:ext cx="946150" cy="396875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操作码</a:t>
                </a:r>
                <a:endParaRPr lang="zh-CN" altLang="en-US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3" name="Rectangle 11"/>
              <p:cNvSpPr>
                <a:spLocks noChangeArrowheads="1"/>
              </p:cNvSpPr>
              <p:nvPr/>
            </p:nvSpPr>
            <p:spPr bwMode="auto">
              <a:xfrm>
                <a:off x="3783795" y="5040207"/>
                <a:ext cx="1210588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寻址模式</a:t>
                </a:r>
                <a:endParaRPr lang="zh-CN" altLang="en-US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24" name="Rectangle 12"/>
              <p:cNvSpPr>
                <a:spLocks noChangeArrowheads="1"/>
              </p:cNvSpPr>
              <p:nvPr/>
            </p:nvSpPr>
            <p:spPr bwMode="auto">
              <a:xfrm>
                <a:off x="5231367" y="5040207"/>
                <a:ext cx="3455433" cy="400110"/>
              </a:xfrm>
              <a:prstGeom prst="rect">
                <a:avLst/>
              </a:prstGeom>
              <a:noFill/>
              <a:ln w="19050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rgbClr val="0000FF"/>
                  </a:buClr>
                  <a:buSzPct val="70000"/>
                  <a:defRPr/>
                </a:pPr>
                <a:r>
                  <a:rPr lang="zh-CN" altLang="en-US" sz="2000" kern="0" dirty="0">
                    <a:solidFill>
                      <a:sysClr val="windowText" lastClr="000000"/>
                    </a:solidFill>
                    <a:latin typeface="+mn-ea"/>
                  </a:rPr>
                  <a:t>形式地址（寄存器编号）</a:t>
                </a:r>
                <a:endParaRPr lang="zh-CN" altLang="en-US" sz="2000" kern="0" dirty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</p:grp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447700" y="4712347"/>
              <a:ext cx="6815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011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anose="02010601030101010101" pitchFamily="2" charset="-122"/>
              </a:rPr>
              <a:t>相对寻址 </a:t>
            </a:r>
            <a:r>
              <a:rPr lang="en-US" altLang="zh-CN" dirty="0"/>
              <a:t>(Relative Addressing)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591018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/>
              <a:t>指令中的</a:t>
            </a:r>
            <a:r>
              <a:rPr lang="en-US" altLang="zh-CN" dirty="0"/>
              <a:t>D</a:t>
            </a:r>
            <a:r>
              <a:rPr lang="zh-CN" altLang="en-US" dirty="0"/>
              <a:t>加上</a:t>
            </a:r>
            <a:r>
              <a:rPr lang="en-US" altLang="zh-CN" dirty="0"/>
              <a:t>PC</a:t>
            </a:r>
            <a:r>
              <a:rPr lang="zh-CN" altLang="en-US" dirty="0"/>
              <a:t>的内容作为操作数的地址</a:t>
            </a:r>
            <a:r>
              <a:rPr lang="en-US" altLang="zh-CN" dirty="0"/>
              <a:t>.         </a:t>
            </a:r>
            <a:endParaRPr lang="en-US" altLang="zh-CN" dirty="0"/>
          </a:p>
          <a:p>
            <a:pPr>
              <a:lnSpc>
                <a:spcPct val="140000"/>
              </a:lnSpc>
            </a:pPr>
            <a:r>
              <a:rPr lang="en-US" altLang="zh-CN" dirty="0"/>
              <a:t>E=D+(PC)</a:t>
            </a:r>
            <a:endParaRPr lang="en-US" altLang="zh-CN" dirty="0"/>
          </a:p>
        </p:txBody>
      </p:sp>
      <p:grpSp>
        <p:nvGrpSpPr>
          <p:cNvPr id="5" name="组合 4"/>
          <p:cNvGrpSpPr/>
          <p:nvPr/>
        </p:nvGrpSpPr>
        <p:grpSpPr>
          <a:xfrm>
            <a:off x="1040362" y="3194887"/>
            <a:ext cx="6283783" cy="943380"/>
            <a:chOff x="1040362" y="3194887"/>
            <a:chExt cx="6283783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040362" y="3194887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j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345524" y="3194887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101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3662370" y="3194887"/>
              <a:ext cx="3572875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263406" y="3738157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21140" y="3738157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868712" y="3738157"/>
              <a:ext cx="3455433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形式地址（偏移量）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527769" y="2773774"/>
            <a:ext cx="2684820" cy="2709639"/>
            <a:chOff x="8527769" y="2773774"/>
            <a:chExt cx="2684820" cy="2709639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190986" y="2773774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27769" y="319488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551831" y="3559326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27769" y="35814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27769" y="3952637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27769" y="433915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27769" y="4710387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27769" y="5096900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551831" y="4725663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520842" y="5000360"/>
            <a:ext cx="2685410" cy="481013"/>
            <a:chOff x="4520842" y="5000360"/>
            <a:chExt cx="268541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181600" y="5000360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20842" y="5081263"/>
              <a:ext cx="5261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PC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83793" y="3960043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sp>
        <p:nvSpPr>
          <p:cNvPr id="39" name="AutoShape 6"/>
          <p:cNvSpPr>
            <a:spLocks noChangeArrowheads="1"/>
          </p:cNvSpPr>
          <p:nvPr/>
        </p:nvSpPr>
        <p:spPr bwMode="auto">
          <a:xfrm>
            <a:off x="6889260" y="4222584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</a:ln>
        </p:spPr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7029468" y="4514985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7035800" y="3675900"/>
            <a:ext cx="0" cy="521139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42" name="矩形 41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(PC)+D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还是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(PC)+1+D?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舒体" panose="02010601030101010101" pitchFamily="2" charset="-122"/>
              </a:rPr>
              <a:t>基址</a:t>
            </a:r>
            <a:r>
              <a:rPr lang="en-US" altLang="zh-CN" dirty="0">
                <a:latin typeface="方正舒体" panose="02010601030101010101" pitchFamily="2" charset="-122"/>
              </a:rPr>
              <a:t>/</a:t>
            </a:r>
            <a:r>
              <a:rPr lang="zh-CN" altLang="en-US" dirty="0">
                <a:latin typeface="方正舒体" panose="02010601030101010101" pitchFamily="2" charset="-122"/>
              </a:rPr>
              <a:t>变址寻址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3"/>
            <a:ext cx="11371386" cy="205864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defRPr/>
            </a:pPr>
            <a:r>
              <a:rPr lang="zh-CN" altLang="en-US" sz="2800" dirty="0"/>
              <a:t>操作数地址为基址</a:t>
            </a:r>
            <a:r>
              <a:rPr lang="en-US" altLang="zh-CN" sz="2800" dirty="0"/>
              <a:t>/</a:t>
            </a:r>
            <a:r>
              <a:rPr lang="zh-CN" altLang="en-US" sz="2800" dirty="0"/>
              <a:t>变址寄存器</a:t>
            </a:r>
            <a:r>
              <a:rPr lang="en-US" altLang="zh-CN" sz="2800" dirty="0"/>
              <a:t>+</a:t>
            </a:r>
            <a:r>
              <a:rPr lang="zh-CN" altLang="en-US" sz="2800" dirty="0"/>
              <a:t>偏移量      </a:t>
            </a:r>
            <a:r>
              <a:rPr lang="zh-CN" altLang="en-US" sz="2400" dirty="0">
                <a:solidFill>
                  <a:srgbClr val="C00000"/>
                </a:solidFill>
              </a:rPr>
              <a:t>基址寄存器一般不修改</a:t>
            </a:r>
            <a:endParaRPr lang="zh-CN" altLang="en-US" sz="2400" dirty="0">
              <a:solidFill>
                <a:srgbClr val="C00000"/>
              </a:solidFill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>
                <a:solidFill>
                  <a:srgbClr val="0000FF"/>
                </a:solidFill>
              </a:rPr>
              <a:t>E=D+(R)</a:t>
            </a:r>
            <a:endParaRPr lang="en-US" altLang="zh-CN" sz="2800" dirty="0">
              <a:solidFill>
                <a:srgbClr val="0000FF"/>
              </a:solidFill>
            </a:endParaRPr>
          </a:p>
          <a:p>
            <a:pPr>
              <a:lnSpc>
                <a:spcPct val="115000"/>
              </a:lnSpc>
              <a:defRPr/>
            </a:pPr>
            <a:r>
              <a:rPr lang="en-US" altLang="zh-CN" sz="2800" dirty="0"/>
              <a:t>MOV AX, 32[SI]                 SI,DI </a:t>
            </a:r>
            <a:r>
              <a:rPr lang="zh-CN" altLang="en-US" sz="2800" dirty="0"/>
              <a:t>都称为变址寄存器</a:t>
            </a:r>
            <a:endParaRPr lang="zh-CN" altLang="en-US" sz="2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103862" y="3642672"/>
            <a:ext cx="6310632" cy="943380"/>
            <a:chOff x="1103862" y="3642672"/>
            <a:chExt cx="6310632" cy="943380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1103862" y="3642672"/>
              <a:ext cx="1305161" cy="481013"/>
            </a:xfrm>
            <a:prstGeom prst="rect">
              <a:avLst/>
            </a:prstGeom>
            <a:solidFill>
              <a:srgbClr val="CCFF66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 err="1">
                  <a:solidFill>
                    <a:sysClr val="windowText" lastClr="000000"/>
                  </a:solidFill>
                  <a:latin typeface="+mn-ea"/>
                </a:rPr>
                <a:t>mov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2409024" y="3642672"/>
              <a:ext cx="1316846" cy="481013"/>
            </a:xfrm>
            <a:prstGeom prst="rect">
              <a:avLst/>
            </a:prstGeom>
            <a:solidFill>
              <a:srgbClr val="00B0F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110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>
              <a:off x="5749932" y="3642672"/>
              <a:ext cx="1548813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4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41" name="Rectangle 9"/>
            <p:cNvSpPr>
              <a:spLocks noChangeArrowheads="1"/>
            </p:cNvSpPr>
            <p:nvPr/>
          </p:nvSpPr>
          <p:spPr bwMode="auto">
            <a:xfrm>
              <a:off x="3725362" y="3642672"/>
              <a:ext cx="2024570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2" name="Rectangle 10"/>
            <p:cNvSpPr>
              <a:spLocks noChangeArrowheads="1"/>
            </p:cNvSpPr>
            <p:nvPr/>
          </p:nvSpPr>
          <p:spPr bwMode="auto">
            <a:xfrm>
              <a:off x="1326906" y="4185942"/>
              <a:ext cx="946150" cy="396875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操作码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484640" y="4185942"/>
              <a:ext cx="1210588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寻址模式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4" name="Rectangle 12"/>
            <p:cNvSpPr>
              <a:spLocks noChangeArrowheads="1"/>
            </p:cNvSpPr>
            <p:nvPr/>
          </p:nvSpPr>
          <p:spPr bwMode="auto">
            <a:xfrm>
              <a:off x="3499125" y="4172999"/>
              <a:ext cx="3915369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FF"/>
                </a:buClr>
                <a:buSzPct val="70000"/>
                <a:defRPr/>
              </a:pP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（偏移量</a:t>
              </a:r>
              <a:r>
                <a:rPr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+</a:t>
              </a:r>
              <a:r>
                <a:rPr lang="zh-CN" altLang="en-US" sz="2000" kern="0" dirty="0">
                  <a:solidFill>
                    <a:sysClr val="windowText" lastClr="000000"/>
                  </a:solidFill>
                  <a:latin typeface="+mn-ea"/>
                </a:rPr>
                <a:t>寄存器编号）</a:t>
              </a:r>
              <a:endParaRPr lang="zh-CN" altLang="en-US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91269" y="3231525"/>
            <a:ext cx="2684820" cy="2699673"/>
            <a:chOff x="8591269" y="3231525"/>
            <a:chExt cx="2684820" cy="2699673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9254486" y="3231525"/>
              <a:ext cx="697627" cy="400110"/>
            </a:xfrm>
            <a:prstGeom prst="rect">
              <a:avLst/>
            </a:prstGeom>
            <a:noFill/>
            <a:ln w="19050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主存</a:t>
              </a:r>
              <a:endPara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8591269" y="364267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15331" y="4007111"/>
              <a:ext cx="6607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8591269" y="40291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8591269" y="4400422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8591269" y="478693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8591269" y="5158172"/>
              <a:ext cx="2024062" cy="386513"/>
            </a:xfrm>
            <a:prstGeom prst="rect">
              <a:avLst/>
            </a:prstGeom>
            <a:solidFill>
              <a:srgbClr val="92D050"/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8591269" y="5544685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615331" y="5173448"/>
              <a:ext cx="66075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20459" y="5448145"/>
            <a:ext cx="2653180" cy="481013"/>
            <a:chOff x="4616572" y="5448145"/>
            <a:chExt cx="2653180" cy="481013"/>
          </a:xfrm>
        </p:grpSpPr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5245100" y="5448145"/>
              <a:ext cx="2024652" cy="481013"/>
            </a:xfrm>
            <a:prstGeom prst="rect">
              <a:avLst/>
            </a:prstGeom>
            <a:solidFill>
              <a:srgbClr val="FFCC00"/>
            </a:solidFill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kumimoji="1" lang="en-US" altLang="zh-CN" sz="2000" kern="0" dirty="0">
                  <a:solidFill>
                    <a:sysClr val="windowText" lastClr="000000"/>
                  </a:solidFill>
                  <a:latin typeface="+mn-ea"/>
                </a:rPr>
                <a:t>200</a:t>
              </a:r>
              <a:endParaRPr kumimoji="1" lang="en-US" altLang="zh-CN" sz="2000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616572" y="5529048"/>
              <a:ext cx="46164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R</a:t>
              </a:r>
              <a:r>
                <a:rPr kumimoji="1" lang="en-US" altLang="zh-CN" sz="2000" b="1" kern="0" baseline="-25000" dirty="0">
                  <a:solidFill>
                    <a:sysClr val="windowText" lastClr="000000"/>
                  </a:solidFill>
                  <a:latin typeface="+mn-ea"/>
                </a:rPr>
                <a:t>4</a:t>
              </a:r>
              <a:endParaRPr kumimoji="1" lang="en-US" altLang="zh-CN" sz="2000" b="1" kern="0" baseline="-2500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47293" y="4407828"/>
            <a:ext cx="1343976" cy="400110"/>
            <a:chOff x="8081114" y="2621713"/>
            <a:chExt cx="1274179" cy="400110"/>
          </a:xfrm>
        </p:grpSpPr>
        <p:sp>
          <p:nvSpPr>
            <p:cNvPr id="37" name="Line 6"/>
            <p:cNvSpPr>
              <a:spLocks noChangeShapeType="1"/>
            </p:cNvSpPr>
            <p:nvPr/>
          </p:nvSpPr>
          <p:spPr bwMode="auto">
            <a:xfrm>
              <a:off x="8081114" y="3021823"/>
              <a:ext cx="1274179" cy="0"/>
            </a:xfrm>
            <a:prstGeom prst="line">
              <a:avLst/>
            </a:prstGeom>
            <a:noFill/>
            <a:ln w="50800">
              <a:solidFill>
                <a:schemeClr val="accent2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394015" y="2621713"/>
              <a:ext cx="62644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kumimoji="1" lang="en-US" altLang="zh-CN" sz="2000" b="1" kern="0" dirty="0">
                  <a:solidFill>
                    <a:sysClr val="windowText" lastClr="000000"/>
                  </a:solidFill>
                  <a:latin typeface="+mn-ea"/>
                </a:rPr>
                <a:t>220</a:t>
              </a:r>
              <a:endParaRPr kumimoji="1" lang="en-US" altLang="zh-CN" sz="2000" b="1" kern="0" dirty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cxnSp>
        <p:nvCxnSpPr>
          <p:cNvPr id="7" name="直接箭头连接符 6"/>
          <p:cNvCxnSpPr/>
          <p:nvPr/>
        </p:nvCxnSpPr>
        <p:spPr>
          <a:xfrm>
            <a:off x="7117352" y="4962770"/>
            <a:ext cx="0" cy="485375"/>
          </a:xfrm>
          <a:prstGeom prst="straightConnector1">
            <a:avLst/>
          </a:prstGeom>
          <a:ln w="31750">
            <a:solidFill>
              <a:schemeClr val="tx1"/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737647" y="4123685"/>
            <a:ext cx="2532105" cy="851484"/>
            <a:chOff x="4737647" y="4123685"/>
            <a:chExt cx="2532105" cy="851484"/>
          </a:xfrm>
        </p:grpSpPr>
        <p:sp>
          <p:nvSpPr>
            <p:cNvPr id="39" name="AutoShape 6"/>
            <p:cNvSpPr>
              <a:spLocks noChangeArrowheads="1"/>
            </p:cNvSpPr>
            <p:nvPr/>
          </p:nvSpPr>
          <p:spPr bwMode="auto">
            <a:xfrm>
              <a:off x="6964952" y="4670369"/>
              <a:ext cx="304800" cy="304800"/>
            </a:xfrm>
            <a:prstGeom prst="flowChartOr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cxnSp>
          <p:nvCxnSpPr>
            <p:cNvPr id="40" name="直接箭头连接符 39"/>
            <p:cNvCxnSpPr>
              <a:endCxn id="41" idx="2"/>
            </p:cNvCxnSpPr>
            <p:nvPr/>
          </p:nvCxnSpPr>
          <p:spPr>
            <a:xfrm flipV="1">
              <a:off x="4737647" y="4123685"/>
              <a:ext cx="0" cy="66325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4737647" y="4812345"/>
              <a:ext cx="2227305" cy="0"/>
            </a:xfrm>
            <a:prstGeom prst="straightConnector1">
              <a:avLst/>
            </a:prstGeom>
            <a:ln w="31750" cap="sq">
              <a:solidFill>
                <a:schemeClr val="tx1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Line 6"/>
          <p:cNvSpPr>
            <a:spLocks noChangeShapeType="1"/>
          </p:cNvSpPr>
          <p:nvPr/>
        </p:nvSpPr>
        <p:spPr bwMode="auto">
          <a:xfrm rot="5400000">
            <a:off x="5008448" y="4769520"/>
            <a:ext cx="182012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870" y="3626806"/>
            <a:ext cx="4297875" cy="30023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堆栈寻址方式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7957677" cy="5637024"/>
          </a:xfrm>
        </p:spPr>
        <p:txBody>
          <a:bodyPr>
            <a:normAutofit/>
          </a:bodyPr>
          <a:lstStyle/>
          <a:p>
            <a:r>
              <a:rPr lang="zh-CN" altLang="en-US" sz="2500" b="1" dirty="0"/>
              <a:t>硬件堆栈（寄存器串联堆栈）</a:t>
            </a:r>
            <a:endParaRPr lang="zh-CN" altLang="en-US" sz="2500" b="1" dirty="0"/>
          </a:p>
          <a:p>
            <a:pPr lvl="1"/>
            <a:r>
              <a:rPr kumimoji="1" lang="en-US" altLang="zh-CN" dirty="0">
                <a:sym typeface="Wingdings" panose="05000000000000000000" pitchFamily="2" charset="2"/>
              </a:rPr>
              <a:t>CPU</a:t>
            </a:r>
            <a:r>
              <a:rPr kumimoji="1" lang="zh-CN" altLang="en-US" dirty="0">
                <a:sym typeface="Wingdings" panose="05000000000000000000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数据的传送在栈顶和通用寄存器之间进行    </a:t>
            </a:r>
            <a:endParaRPr kumimoji="1" lang="zh-CN" altLang="en-US" dirty="0"/>
          </a:p>
          <a:p>
            <a:pPr lvl="1"/>
            <a:r>
              <a:rPr kumimoji="1" lang="zh-CN" altLang="en-US" dirty="0">
                <a:sym typeface="Wingdings 2" panose="05020102010507070707" pitchFamily="18" charset="2"/>
              </a:rPr>
              <a:t>栈顶不动，数据移动，</a:t>
            </a:r>
            <a:r>
              <a:rPr kumimoji="1" lang="zh-CN" altLang="en-US" dirty="0">
                <a:sym typeface="Wingdings" panose="05000000000000000000" pitchFamily="2" charset="2"/>
              </a:rPr>
              <a:t>进出栈所有数据都需移动</a:t>
            </a:r>
            <a:endParaRPr kumimoji="1" lang="en-US" altLang="zh-CN" dirty="0">
              <a:sym typeface="Wingdings 2" panose="05020102010507070707" pitchFamily="18" charset="2"/>
            </a:endParaRPr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栈容量有限</a:t>
            </a:r>
            <a:endParaRPr kumimoji="1" lang="zh-CN" altLang="en-US" dirty="0">
              <a:sym typeface="Wingdings" panose="05000000000000000000" pitchFamily="2" charset="2"/>
            </a:endParaRPr>
          </a:p>
          <a:p>
            <a:r>
              <a:rPr lang="zh-CN" altLang="en-US" b="1" dirty="0"/>
              <a:t>软件堆栈（内存堆栈）</a:t>
            </a:r>
            <a:endParaRPr lang="en-US" altLang="zh-CN" b="1" dirty="0"/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内存区间做堆栈</a:t>
            </a:r>
            <a:endParaRPr kumimoji="1" lang="en-US" altLang="zh-CN" dirty="0"/>
          </a:p>
          <a:p>
            <a:pPr lvl="1"/>
            <a:r>
              <a:rPr lang="en-US" altLang="zh-CN" dirty="0"/>
              <a:t>SP---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/>
              <a:t>),</a:t>
            </a:r>
            <a:r>
              <a:rPr lang="zh-CN" altLang="en-US" dirty="0"/>
              <a:t>改变</a:t>
            </a:r>
            <a:r>
              <a:rPr lang="en-US" altLang="zh-CN" dirty="0"/>
              <a:t>SP</a:t>
            </a:r>
            <a:r>
              <a:rPr lang="zh-CN" altLang="en-US" dirty="0"/>
              <a:t>即可移动栈顶位置。</a:t>
            </a:r>
            <a:endParaRPr lang="en-US" altLang="zh-CN" dirty="0"/>
          </a:p>
          <a:p>
            <a:pPr lvl="1"/>
            <a:r>
              <a:rPr kumimoji="1" lang="zh-CN" altLang="en-US" dirty="0">
                <a:sym typeface="Wingdings 2" panose="05020102010507070707" pitchFamily="18" charset="2"/>
              </a:rPr>
              <a:t>栈顶移动，数据不动，非破坏性读出</a:t>
            </a:r>
            <a:endParaRPr kumimoji="1" lang="zh-CN" altLang="en-US" dirty="0">
              <a:sym typeface="Wingdings" panose="05000000000000000000" pitchFamily="2" charset="2"/>
            </a:endParaRPr>
          </a:p>
          <a:p>
            <a:pPr lvl="1"/>
            <a:r>
              <a:rPr kumimoji="1" lang="zh-CN" altLang="en-US" dirty="0">
                <a:sym typeface="Wingdings" panose="05000000000000000000" pitchFamily="2" charset="2"/>
              </a:rPr>
              <a:t>栈容量大，栈数目容量均可自定义</a:t>
            </a:r>
            <a:endParaRPr kumimoji="1" lang="en-US" altLang="zh-CN" dirty="0">
              <a:sym typeface="Wingdings" panose="05000000000000000000" pitchFamily="2" charset="2"/>
            </a:endParaRPr>
          </a:p>
          <a:p>
            <a:pPr>
              <a:lnSpc>
                <a:spcPct val="125000"/>
              </a:lnSpc>
            </a:pP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68" y="955464"/>
            <a:ext cx="3792077" cy="2616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硬件堆栈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500117" y="2132880"/>
            <a:ext cx="1524000" cy="2286000"/>
            <a:chOff x="4500117" y="2132880"/>
            <a:chExt cx="1524000" cy="2286000"/>
          </a:xfrm>
        </p:grpSpPr>
        <p:sp>
          <p:nvSpPr>
            <p:cNvPr id="1445897" name="Rectangle 9"/>
            <p:cNvSpPr>
              <a:spLocks noChangeArrowheads="1"/>
            </p:cNvSpPr>
            <p:nvPr/>
          </p:nvSpPr>
          <p:spPr bwMode="auto">
            <a:xfrm>
              <a:off x="4500117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BX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898" name="Rectangle 10"/>
            <p:cNvSpPr>
              <a:spLocks noChangeArrowheads="1"/>
            </p:cNvSpPr>
            <p:nvPr/>
          </p:nvSpPr>
          <p:spPr bwMode="auto">
            <a:xfrm>
              <a:off x="4500117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9" name="Rectangle 11"/>
            <p:cNvSpPr>
              <a:spLocks noChangeArrowheads="1"/>
            </p:cNvSpPr>
            <p:nvPr/>
          </p:nvSpPr>
          <p:spPr bwMode="auto">
            <a:xfrm>
              <a:off x="4500117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0" name="Rectangle 12"/>
            <p:cNvSpPr>
              <a:spLocks noChangeArrowheads="1"/>
            </p:cNvSpPr>
            <p:nvPr/>
          </p:nvSpPr>
          <p:spPr bwMode="auto">
            <a:xfrm>
              <a:off x="4500117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1" name="Rectangle 13"/>
            <p:cNvSpPr>
              <a:spLocks noChangeArrowheads="1"/>
            </p:cNvSpPr>
            <p:nvPr/>
          </p:nvSpPr>
          <p:spPr bwMode="auto">
            <a:xfrm>
              <a:off x="4500117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2" name="AutoShape 14"/>
            <p:cNvSpPr>
              <a:spLocks noChangeArrowheads="1"/>
            </p:cNvSpPr>
            <p:nvPr/>
          </p:nvSpPr>
          <p:spPr bwMode="auto">
            <a:xfrm>
              <a:off x="5109717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516242" y="2132880"/>
            <a:ext cx="1524000" cy="2286000"/>
            <a:chOff x="6516242" y="2132880"/>
            <a:chExt cx="1524000" cy="2286000"/>
          </a:xfrm>
        </p:grpSpPr>
        <p:sp>
          <p:nvSpPr>
            <p:cNvPr id="1445903" name="Rectangle 15"/>
            <p:cNvSpPr>
              <a:spLocks noChangeArrowheads="1"/>
            </p:cNvSpPr>
            <p:nvPr/>
          </p:nvSpPr>
          <p:spPr bwMode="auto">
            <a:xfrm>
              <a:off x="65162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04" name="Rectangle 16"/>
            <p:cNvSpPr>
              <a:spLocks noChangeArrowheads="1"/>
            </p:cNvSpPr>
            <p:nvPr/>
          </p:nvSpPr>
          <p:spPr bwMode="auto">
            <a:xfrm>
              <a:off x="6516242" y="2971080"/>
              <a:ext cx="1524000" cy="3048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CX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5" name="Rectangle 17"/>
            <p:cNvSpPr>
              <a:spLocks noChangeArrowheads="1"/>
            </p:cNvSpPr>
            <p:nvPr/>
          </p:nvSpPr>
          <p:spPr bwMode="auto">
            <a:xfrm>
              <a:off x="6516242" y="3352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6" name="Rectangle 18"/>
            <p:cNvSpPr>
              <a:spLocks noChangeArrowheads="1"/>
            </p:cNvSpPr>
            <p:nvPr/>
          </p:nvSpPr>
          <p:spPr bwMode="auto">
            <a:xfrm>
              <a:off x="6516242" y="3733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 dirty="0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07" name="Rectangle 19"/>
            <p:cNvSpPr>
              <a:spLocks noChangeArrowheads="1"/>
            </p:cNvSpPr>
            <p:nvPr/>
          </p:nvSpPr>
          <p:spPr bwMode="auto">
            <a:xfrm>
              <a:off x="65162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08" name="AutoShape 20"/>
            <p:cNvSpPr>
              <a:spLocks noChangeArrowheads="1"/>
            </p:cNvSpPr>
            <p:nvPr/>
          </p:nvSpPr>
          <p:spPr bwMode="auto">
            <a:xfrm>
              <a:off x="71258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2501470" y="4544294"/>
            <a:ext cx="14414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AX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4528793" y="4544294"/>
            <a:ext cx="14237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BX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6546512" y="4537944"/>
            <a:ext cx="14221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PUSH CX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472042" y="2132880"/>
            <a:ext cx="1524000" cy="2286000"/>
            <a:chOff x="8472042" y="2132880"/>
            <a:chExt cx="1524000" cy="2286000"/>
          </a:xfrm>
        </p:grpSpPr>
        <p:sp>
          <p:nvSpPr>
            <p:cNvPr id="1445912" name="Rectangle 24"/>
            <p:cNvSpPr>
              <a:spLocks noChangeArrowheads="1"/>
            </p:cNvSpPr>
            <p:nvPr/>
          </p:nvSpPr>
          <p:spPr bwMode="auto">
            <a:xfrm>
              <a:off x="8472042" y="2132880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CX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3" name="Rectangle 25"/>
            <p:cNvSpPr>
              <a:spLocks noChangeArrowheads="1"/>
            </p:cNvSpPr>
            <p:nvPr/>
          </p:nvSpPr>
          <p:spPr bwMode="auto">
            <a:xfrm>
              <a:off x="8472042" y="2971080"/>
              <a:ext cx="1524000" cy="304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BX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14" name="Rectangle 26"/>
            <p:cNvSpPr>
              <a:spLocks noChangeArrowheads="1"/>
            </p:cNvSpPr>
            <p:nvPr/>
          </p:nvSpPr>
          <p:spPr bwMode="auto">
            <a:xfrm>
              <a:off x="8472042" y="3352080"/>
              <a:ext cx="1524000" cy="3048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en-US" altLang="zh-CN" b="1">
                  <a:solidFill>
                    <a:srgbClr val="0000FF"/>
                  </a:solidFill>
                  <a:latin typeface="+mj-ea"/>
                  <a:ea typeface="+mj-ea"/>
                </a:rPr>
                <a:t>AX</a:t>
              </a:r>
              <a:endParaRPr lang="en-US" altLang="zh-CN" b="1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915" name="Rectangle 27"/>
            <p:cNvSpPr>
              <a:spLocks noChangeArrowheads="1"/>
            </p:cNvSpPr>
            <p:nvPr/>
          </p:nvSpPr>
          <p:spPr bwMode="auto">
            <a:xfrm>
              <a:off x="8472042" y="3733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6" name="Rectangle 28"/>
            <p:cNvSpPr>
              <a:spLocks noChangeArrowheads="1"/>
            </p:cNvSpPr>
            <p:nvPr/>
          </p:nvSpPr>
          <p:spPr bwMode="auto">
            <a:xfrm>
              <a:off x="8472042" y="4114080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917" name="AutoShape 29"/>
            <p:cNvSpPr>
              <a:spLocks noChangeArrowheads="1"/>
            </p:cNvSpPr>
            <p:nvPr/>
          </p:nvSpPr>
          <p:spPr bwMode="auto">
            <a:xfrm>
              <a:off x="9081642" y="2513880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8592898" y="4537944"/>
            <a:ext cx="1237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2000" b="1" dirty="0">
                <a:solidFill>
                  <a:srgbClr val="000000"/>
                </a:solidFill>
                <a:latin typeface="+mj-ea"/>
                <a:ea typeface="+mj-ea"/>
              </a:rPr>
              <a:t> POP CX</a:t>
            </a:r>
            <a:endParaRPr lang="en-US" altLang="zh-CN" sz="20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1505" y="2150343"/>
            <a:ext cx="2460624" cy="2286000"/>
            <a:chOff x="1631505" y="2150343"/>
            <a:chExt cx="2460624" cy="2286000"/>
          </a:xfrm>
        </p:grpSpPr>
        <p:sp>
          <p:nvSpPr>
            <p:cNvPr id="1445891" name="Rectangle 3"/>
            <p:cNvSpPr>
              <a:spLocks noChangeArrowheads="1"/>
            </p:cNvSpPr>
            <p:nvPr/>
          </p:nvSpPr>
          <p:spPr bwMode="auto">
            <a:xfrm>
              <a:off x="2568129" y="2150343"/>
              <a:ext cx="1524000" cy="38100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000" b="1">
                  <a:solidFill>
                    <a:srgbClr val="000000"/>
                  </a:solidFill>
                  <a:latin typeface="+mj-ea"/>
                  <a:ea typeface="+mj-ea"/>
                </a:rPr>
                <a:t>AX</a:t>
              </a:r>
              <a:endParaRPr kumimoji="1" lang="en-US" altLang="zh-CN" sz="2000" b="1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892" name="Rectangle 4"/>
            <p:cNvSpPr>
              <a:spLocks noChangeArrowheads="1"/>
            </p:cNvSpPr>
            <p:nvPr/>
          </p:nvSpPr>
          <p:spPr bwMode="auto">
            <a:xfrm>
              <a:off x="2568129" y="2988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en-US" altLang="zh-CN" b="1" dirty="0">
                <a:solidFill>
                  <a:srgbClr val="0000FF"/>
                </a:solidFill>
                <a:latin typeface="+mj-ea"/>
                <a:ea typeface="+mj-ea"/>
              </a:endParaRPr>
            </a:p>
          </p:txBody>
        </p:sp>
        <p:sp>
          <p:nvSpPr>
            <p:cNvPr id="1445893" name="Rectangle 5"/>
            <p:cNvSpPr>
              <a:spLocks noChangeArrowheads="1"/>
            </p:cNvSpPr>
            <p:nvPr/>
          </p:nvSpPr>
          <p:spPr bwMode="auto">
            <a:xfrm>
              <a:off x="2568129" y="3369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4" name="Rectangle 6"/>
            <p:cNvSpPr>
              <a:spLocks noChangeArrowheads="1"/>
            </p:cNvSpPr>
            <p:nvPr/>
          </p:nvSpPr>
          <p:spPr bwMode="auto">
            <a:xfrm>
              <a:off x="2568129" y="3750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5" name="Rectangle 7"/>
            <p:cNvSpPr>
              <a:spLocks noChangeArrowheads="1"/>
            </p:cNvSpPr>
            <p:nvPr/>
          </p:nvSpPr>
          <p:spPr bwMode="auto">
            <a:xfrm>
              <a:off x="2568129" y="4131543"/>
              <a:ext cx="15240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endParaRPr lang="zh-CN" altLang="zh-CN" b="1">
                <a:solidFill>
                  <a:srgbClr val="B2B2B2"/>
                </a:solidFill>
                <a:latin typeface="+mj-ea"/>
                <a:ea typeface="+mj-ea"/>
              </a:endParaRPr>
            </a:p>
          </p:txBody>
        </p:sp>
        <p:sp>
          <p:nvSpPr>
            <p:cNvPr id="1445896" name="AutoShape 8"/>
            <p:cNvSpPr>
              <a:spLocks noChangeArrowheads="1"/>
            </p:cNvSpPr>
            <p:nvPr/>
          </p:nvSpPr>
          <p:spPr bwMode="auto">
            <a:xfrm>
              <a:off x="3177729" y="2531343"/>
              <a:ext cx="304800" cy="457200"/>
            </a:xfrm>
            <a:prstGeom prst="upDownArrow">
              <a:avLst>
                <a:gd name="adj1" fmla="val 50000"/>
                <a:gd name="adj2" fmla="val 30000"/>
              </a:avLst>
            </a:prstGeom>
            <a:noFill/>
            <a:ln w="1270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1445919" name="Rectangle 31"/>
            <p:cNvSpPr>
              <a:spLocks noChangeArrowheads="1"/>
            </p:cNvSpPr>
            <p:nvPr/>
          </p:nvSpPr>
          <p:spPr bwMode="auto">
            <a:xfrm>
              <a:off x="1631505" y="2990131"/>
              <a:ext cx="8747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</a:pPr>
              <a:r>
                <a:rPr lang="zh-CN" altLang="en-US" b="1" dirty="0">
                  <a:solidFill>
                    <a:srgbClr val="000000"/>
                  </a:solidFill>
                  <a:latin typeface="+mj-ea"/>
                  <a:ea typeface="+mj-ea"/>
                </a:rPr>
                <a:t>堆栈顶</a:t>
              </a:r>
              <a:endParaRPr lang="zh-CN" altLang="en-US" b="1" dirty="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532636" y="5517232"/>
            <a:ext cx="34163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 2" panose="05020102010507070707" pitchFamily="18" charset="2"/>
              </a:rPr>
              <a:t>栈顶不动，数据移动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2569717" y="2984649"/>
            <a:ext cx="1524000" cy="3048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FF"/>
                </a:solidFill>
                <a:latin typeface="+mj-ea"/>
                <a:ea typeface="+mj-ea"/>
              </a:rPr>
              <a:t>AX</a:t>
            </a:r>
            <a:endParaRPr lang="en-US" altLang="zh-CN" b="1">
              <a:solidFill>
                <a:srgbClr val="0000F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909" grpId="0"/>
      <p:bldP spid="1445910" grpId="0"/>
      <p:bldP spid="1445911" grpId="0"/>
      <p:bldP spid="1445918" grpId="0"/>
      <p:bldP spid="2" grpId="0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内存堆栈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5"/>
            <a:ext cx="10515599" cy="1435294"/>
          </a:xfrm>
        </p:spPr>
        <p:txBody>
          <a:bodyPr>
            <a:normAutofit/>
          </a:bodyPr>
          <a:lstStyle/>
          <a:p>
            <a:r>
              <a:rPr lang="zh-CN" altLang="en-US" b="1" dirty="0"/>
              <a:t>进栈：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(AC) 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US" altLang="zh-CN" dirty="0">
                <a:solidFill>
                  <a:srgbClr val="C00000"/>
                </a:solidFill>
              </a:rPr>
              <a:t>Mem[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--]     </a:t>
            </a:r>
            <a:r>
              <a:rPr lang="zh-CN" altLang="en-US" b="1" dirty="0"/>
              <a:t>出栈：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Mem[++</a:t>
            </a:r>
            <a:r>
              <a:rPr lang="en-US" altLang="zh-CN" dirty="0" err="1">
                <a:solidFill>
                  <a:srgbClr val="C00000"/>
                </a:solidFill>
              </a:rPr>
              <a:t>sp</a:t>
            </a:r>
            <a:r>
              <a:rPr lang="en-US" altLang="zh-CN" dirty="0">
                <a:solidFill>
                  <a:srgbClr val="C00000"/>
                </a:solidFill>
              </a:rPr>
              <a:t>]</a:t>
            </a:r>
            <a:r>
              <a:rPr lang="en-US" altLang="zh-CN" dirty="0">
                <a:solidFill>
                  <a:srgbClr val="C00000"/>
                </a:solidFill>
                <a:sym typeface="Wingdings" panose="05000000000000000000" pitchFamily="2" charset="2"/>
              </a:rPr>
              <a:t>AC</a:t>
            </a:r>
            <a:endParaRPr lang="en-US" altLang="zh-CN" dirty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Push a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b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Push c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 </a:t>
            </a:r>
            <a:r>
              <a:rPr lang="zh-CN" altLang="en-US" dirty="0">
                <a:sym typeface="Wingdings" panose="05000000000000000000" pitchFamily="2" charset="2"/>
              </a:rPr>
              <a:t>、</a:t>
            </a:r>
            <a:r>
              <a:rPr lang="en-US" altLang="zh-CN" dirty="0">
                <a:sym typeface="Wingdings" panose="05000000000000000000" pitchFamily="2" charset="2"/>
              </a:rPr>
              <a:t>Pop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432194" y="4960268"/>
            <a:ext cx="7187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6293123" y="4335686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100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293123" y="3983261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99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93123" y="36228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98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6293123" y="33339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97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14" name="Group 16"/>
          <p:cNvGrpSpPr/>
          <p:nvPr/>
        </p:nvGrpSpPr>
        <p:grpSpPr bwMode="auto">
          <a:xfrm>
            <a:off x="7877451" y="4793034"/>
            <a:ext cx="1079501" cy="369888"/>
            <a:chOff x="2732" y="2069"/>
            <a:chExt cx="680" cy="233"/>
          </a:xfrm>
        </p:grpSpPr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</p:spPr>
          <p:txBody>
            <a:bodyPr/>
            <a:lstStyle>
              <a:defPPr>
                <a:defRPr lang="zh-CN"/>
              </a:defPPr>
              <a:lvl1pPr algn="r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</a:lstStyle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SP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2732" y="2186"/>
              <a:ext cx="31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150916" y="3260909"/>
            <a:ext cx="2024062" cy="2673488"/>
            <a:chOff x="373592" y="3451866"/>
            <a:chExt cx="2024062" cy="2673488"/>
          </a:xfrm>
        </p:grpSpPr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373592" y="34518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10"/>
            <p:cNvSpPr>
              <a:spLocks noChangeArrowheads="1"/>
            </p:cNvSpPr>
            <p:nvPr/>
          </p:nvSpPr>
          <p:spPr bwMode="auto">
            <a:xfrm>
              <a:off x="373592" y="38383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373592" y="420961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373592" y="459612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373592" y="4967366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>
              <a:off x="373592" y="5353879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73592" y="5738841"/>
              <a:ext cx="2024062" cy="3865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a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325198" y="4369088"/>
            <a:ext cx="5501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AC</a:t>
            </a:r>
            <a:endParaRPr kumimoji="1" lang="en-US" altLang="zh-CN" sz="2000" b="1" kern="0" baseline="-250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140353" y="361854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188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40352" y="4784886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200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140352" y="4411259"/>
            <a:ext cx="660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196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140353" y="4012238"/>
            <a:ext cx="660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1" lang="en-US" altLang="zh-CN" sz="2000" b="1" kern="0" dirty="0">
                <a:solidFill>
                  <a:sysClr val="windowText" lastClr="000000"/>
                </a:solidFill>
                <a:latin typeface="+mn-ea"/>
              </a:rPr>
              <a:t>192</a:t>
            </a:r>
            <a:endParaRPr kumimoji="1" lang="en-US" altLang="zh-CN" sz="2000" b="1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49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2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7C8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c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2768237" y="4776204"/>
            <a:ext cx="1663839" cy="388235"/>
          </a:xfrm>
          <a:prstGeom prst="rect">
            <a:avLst/>
          </a:prstGeom>
          <a:solidFill>
            <a:srgbClr val="FFCC00"/>
          </a:solidFill>
          <a:ln w="28575" cap="flat" cmpd="sng" algn="ctr">
            <a:solidFill>
              <a:schemeClr val="tx1"/>
            </a:solidFill>
            <a:prstDash val="solid"/>
          </a:ln>
          <a:effectLst/>
        </p:spPr>
        <p:txBody>
          <a:bodyPr wrap="none" tIns="0" anchor="ctr"/>
          <a:lstStyle/>
          <a:p>
            <a:pPr algn="ctr">
              <a:defRPr/>
            </a:pPr>
            <a:r>
              <a:rPr kumimoji="1" lang="en-US" altLang="zh-CN" sz="2400" kern="0" dirty="0">
                <a:solidFill>
                  <a:sysClr val="windowText" lastClr="000000"/>
                </a:solidFill>
                <a:latin typeface="+mn-ea"/>
              </a:rPr>
              <a:t>b</a:t>
            </a:r>
            <a:endParaRPr kumimoji="1" lang="en-US" altLang="zh-CN" sz="2400" kern="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5150916" y="4782496"/>
            <a:ext cx="2024062" cy="386513"/>
          </a:xfrm>
          <a:prstGeom prst="rect">
            <a:avLst/>
          </a:prstGeom>
          <a:solidFill>
            <a:srgbClr val="92D050"/>
          </a:solidFill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5150916" y="4396785"/>
            <a:ext cx="2024062" cy="386513"/>
          </a:xfrm>
          <a:prstGeom prst="rect">
            <a:avLst/>
          </a:prstGeom>
          <a:solidFill>
            <a:srgbClr val="FFCC00"/>
          </a:solidFill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5150916" y="4010436"/>
            <a:ext cx="2024062" cy="386513"/>
          </a:xfrm>
          <a:prstGeom prst="rect">
            <a:avLst/>
          </a:prstGeom>
          <a:solidFill>
            <a:srgbClr val="FF7C80"/>
          </a:solidFill>
          <a:ln w="2540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5814133" y="2884462"/>
            <a:ext cx="697627" cy="400110"/>
          </a:xfrm>
          <a:prstGeom prst="rect">
            <a:avLst/>
          </a:prstGeom>
          <a:noFill/>
          <a:ln w="19050" algn="ctr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  <a:defRPr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</a:rPr>
              <a:t>主存</a:t>
            </a:r>
            <a:endParaRPr lang="zh-CN" alt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4.58333E-6 -0.05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05324 L -4.58333E-6 -0.1127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17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706 L -4.58333E-6 -0.1127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0.11273 L -4.58333E-6 -0.05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2" grpId="0" animBg="1"/>
      <p:bldP spid="51" grpId="0" animBg="1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汇编语言的变量</a:t>
            </a:r>
            <a:r>
              <a:rPr lang="en-US" altLang="zh-CN" dirty="0"/>
              <a:t>---</a:t>
            </a:r>
            <a:r>
              <a:rPr lang="zh-CN" altLang="en-US" dirty="0"/>
              <a:t>寄存器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b="1" dirty="0"/>
              <a:t>汇编语言的操作对象是</a:t>
            </a:r>
            <a:r>
              <a:rPr lang="zh-CN" altLang="en-US" b="1" dirty="0">
                <a:solidFill>
                  <a:srgbClr val="36B0D1"/>
                </a:solidFill>
              </a:rPr>
              <a:t>寄存器</a:t>
            </a:r>
            <a:r>
              <a:rPr lang="zh-CN" altLang="en-US" b="1" dirty="0"/>
              <a:t>和</a:t>
            </a:r>
            <a:r>
              <a:rPr lang="zh-CN" altLang="en-US" b="1" dirty="0">
                <a:solidFill>
                  <a:srgbClr val="36B0D1"/>
                </a:solidFill>
              </a:rPr>
              <a:t>内存</a:t>
            </a:r>
            <a:r>
              <a:rPr lang="zh-CN" altLang="en-US" b="1" dirty="0"/>
              <a:t>单元</a:t>
            </a:r>
            <a:endParaRPr lang="en-US" altLang="zh-CN" b="1" dirty="0"/>
          </a:p>
          <a:p>
            <a:pPr lvl="1">
              <a:defRPr/>
            </a:pPr>
            <a:r>
              <a:rPr lang="zh-CN" altLang="en-US" dirty="0"/>
              <a:t>好处：</a:t>
            </a:r>
            <a:r>
              <a:rPr lang="zh-CN" altLang="en-US" dirty="0">
                <a:solidFill>
                  <a:srgbClr val="00B050"/>
                </a:solidFill>
              </a:rPr>
              <a:t>寄存器是最快的数据单元</a:t>
            </a:r>
            <a:endParaRPr lang="en-US" altLang="zh-CN" dirty="0">
              <a:solidFill>
                <a:srgbClr val="00B050"/>
              </a:solidFill>
            </a:endParaRPr>
          </a:p>
          <a:p>
            <a:pPr lvl="1">
              <a:defRPr/>
            </a:pPr>
            <a:r>
              <a:rPr lang="zh-CN" altLang="en-US" dirty="0"/>
              <a:t>缺陷：寄存器数量有限，需仔细高效的使用各寄存器</a:t>
            </a:r>
            <a:endParaRPr lang="en-US" altLang="zh-CN" dirty="0"/>
          </a:p>
          <a:p>
            <a:pPr>
              <a:defRPr/>
            </a:pPr>
            <a:r>
              <a:rPr lang="zh-CN" altLang="en-US" b="1" dirty="0"/>
              <a:t>寄存器有无数据类型？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C</a:t>
            </a:r>
            <a:r>
              <a:rPr lang="zh-CN" altLang="en-US" dirty="0"/>
              <a:t>语言数据类型：</a:t>
            </a:r>
            <a:r>
              <a:rPr lang="en-US" altLang="zh-CN" dirty="0"/>
              <a:t>char</a:t>
            </a:r>
            <a:r>
              <a:rPr lang="zh-CN" altLang="en-US" dirty="0"/>
              <a:t>、</a:t>
            </a:r>
            <a:r>
              <a:rPr lang="en-US" altLang="zh-CN" dirty="0"/>
              <a:t>int</a:t>
            </a:r>
            <a:r>
              <a:rPr lang="zh-CN" altLang="en-US" dirty="0"/>
              <a:t>、</a:t>
            </a:r>
            <a:r>
              <a:rPr lang="en-US" altLang="zh-CN" dirty="0"/>
              <a:t>short</a:t>
            </a:r>
            <a:r>
              <a:rPr lang="zh-CN" altLang="en-US" dirty="0"/>
              <a:t>、</a:t>
            </a:r>
            <a:r>
              <a:rPr lang="en-US" altLang="zh-CN" dirty="0"/>
              <a:t>float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寄存器变量数据类型？</a:t>
            </a:r>
            <a:endParaRPr lang="en-US" altLang="zh-CN" dirty="0"/>
          </a:p>
          <a:p>
            <a:pPr>
              <a:defRPr/>
            </a:pPr>
            <a:r>
              <a:rPr lang="en-US" altLang="zh-CN" b="1" dirty="0"/>
              <a:t>MIPS</a:t>
            </a:r>
            <a:r>
              <a:rPr lang="zh-CN" altLang="en-US" b="1" dirty="0"/>
              <a:t>寄存器</a:t>
            </a:r>
            <a:r>
              <a:rPr lang="zh-CN" altLang="en-US" dirty="0"/>
              <a:t>，字长</a:t>
            </a:r>
            <a:r>
              <a:rPr lang="en-US" altLang="zh-CN" dirty="0"/>
              <a:t>---32bits= 1 Word</a:t>
            </a:r>
            <a:endParaRPr lang="en-US" altLang="zh-CN" dirty="0"/>
          </a:p>
          <a:p>
            <a:pPr marL="673100" lvl="2" indent="-342900"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个通用寄存器：</a:t>
            </a:r>
            <a:r>
              <a:rPr lang="en-US" altLang="zh-CN" dirty="0">
                <a:solidFill>
                  <a:srgbClr val="C00000"/>
                </a:solidFill>
              </a:rPr>
              <a:t>$0 ~ $31</a:t>
            </a:r>
            <a:endParaRPr lang="en-US" altLang="zh-CN" dirty="0">
              <a:solidFill>
                <a:srgbClr val="C00000"/>
              </a:solidFill>
            </a:endParaRPr>
          </a:p>
          <a:p>
            <a:pPr marL="673100" lvl="2" indent="-342900">
              <a:buFont typeface="Wingdings" panose="05000000000000000000" pitchFamily="2" charset="2"/>
              <a:buChar char="n"/>
              <a:defRPr/>
            </a:pPr>
            <a:r>
              <a:rPr lang="en-US" altLang="zh-CN" dirty="0">
                <a:solidFill>
                  <a:srgbClr val="C00000"/>
                </a:solidFill>
              </a:rPr>
              <a:t>32</a:t>
            </a:r>
            <a:r>
              <a:rPr lang="zh-CN" altLang="en-US" dirty="0">
                <a:solidFill>
                  <a:srgbClr val="C00000"/>
                </a:solidFill>
              </a:rPr>
              <a:t>个浮点寄存器：</a:t>
            </a:r>
            <a:r>
              <a:rPr lang="en-US" altLang="zh-CN" dirty="0">
                <a:solidFill>
                  <a:srgbClr val="C00000"/>
                </a:solidFill>
              </a:rPr>
              <a:t>$f0~$f31</a:t>
            </a:r>
            <a:endParaRPr lang="en-US" altLang="zh-CN" dirty="0">
              <a:solidFill>
                <a:srgbClr val="C00000"/>
              </a:solidFill>
            </a:endParaRPr>
          </a:p>
          <a:p>
            <a:pPr marL="673100" lvl="2" indent="-342900"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solidFill>
                  <a:srgbClr val="C00000"/>
                </a:solidFill>
              </a:rPr>
              <a:t>特殊寄存器： </a:t>
            </a:r>
            <a:r>
              <a:rPr lang="en-US" altLang="zh-CN" dirty="0">
                <a:solidFill>
                  <a:srgbClr val="C00000"/>
                </a:solidFill>
              </a:rPr>
              <a:t>Hi</a:t>
            </a:r>
            <a:r>
              <a:rPr lang="zh-CN" altLang="en-US" dirty="0">
                <a:solidFill>
                  <a:srgbClr val="C00000"/>
                </a:solidFill>
              </a:rPr>
              <a:t>，</a:t>
            </a:r>
            <a:r>
              <a:rPr lang="en-US" altLang="zh-CN" dirty="0">
                <a:solidFill>
                  <a:srgbClr val="C00000"/>
                </a:solidFill>
              </a:rPr>
              <a:t>Lo   </a:t>
            </a:r>
            <a:r>
              <a:rPr lang="zh-CN" altLang="en-US" dirty="0">
                <a:solidFill>
                  <a:srgbClr val="C00000"/>
                </a:solidFill>
              </a:rPr>
              <a:t>存放乘除法结果</a:t>
            </a:r>
            <a:endParaRPr lang="en-US" altLang="zh-CN" dirty="0">
              <a:solidFill>
                <a:srgbClr val="C00000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方正舒体" panose="02010601030101010101" pitchFamily="2" charset="-122"/>
              </a:rPr>
              <a:t>不同寻址方式对比</a:t>
            </a:r>
            <a:endParaRPr lang="zh-CN" altLang="en-US" dirty="0">
              <a:latin typeface="方正舒体" panose="02010601030101010101" pitchFamily="2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2270169" y="2553042"/>
            <a:ext cx="4472632" cy="493105"/>
            <a:chOff x="721910" y="20431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29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Rectangle 18"/>
            <p:cNvSpPr>
              <a:spLocks noChangeArrowheads="1"/>
            </p:cNvSpPr>
            <p:nvPr/>
          </p:nvSpPr>
          <p:spPr bwMode="auto">
            <a:xfrm>
              <a:off x="2675553" y="20431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38H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2270169" y="3106813"/>
            <a:ext cx="4472632" cy="493107"/>
            <a:chOff x="721910" y="2589213"/>
            <a:chExt cx="3867475" cy="422277"/>
          </a:xfrm>
          <a:solidFill>
            <a:schemeClr val="bg1"/>
          </a:solidFill>
        </p:grpSpPr>
        <p:sp>
          <p:nvSpPr>
            <p:cNvPr id="133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001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Rectangle 18"/>
            <p:cNvSpPr>
              <a:spLocks noChangeArrowheads="1"/>
            </p:cNvSpPr>
            <p:nvPr/>
          </p:nvSpPr>
          <p:spPr bwMode="auto">
            <a:xfrm>
              <a:off x="2675553" y="2589215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2270169" y="3660588"/>
            <a:ext cx="4472632" cy="493105"/>
            <a:chOff x="721910" y="3165474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37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Rectangle 18"/>
            <p:cNvSpPr>
              <a:spLocks noChangeArrowheads="1"/>
            </p:cNvSpPr>
            <p:nvPr/>
          </p:nvSpPr>
          <p:spPr bwMode="auto">
            <a:xfrm>
              <a:off x="2675553" y="3165474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270169" y="4214361"/>
            <a:ext cx="4472632" cy="493105"/>
            <a:chOff x="721910" y="3744913"/>
            <a:chExt cx="3867475" cy="422275"/>
          </a:xfrm>
          <a:solidFill>
            <a:schemeClr val="bg1"/>
          </a:solidFill>
        </p:grpSpPr>
        <p:sp>
          <p:nvSpPr>
            <p:cNvPr id="141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011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2675553" y="37449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2270169" y="5321907"/>
            <a:ext cx="4472632" cy="493105"/>
            <a:chOff x="721910" y="4821238"/>
            <a:chExt cx="3867475" cy="422275"/>
          </a:xfrm>
          <a:solidFill>
            <a:schemeClr val="bg1"/>
          </a:solidFill>
        </p:grpSpPr>
        <p:sp>
          <p:nvSpPr>
            <p:cNvPr id="145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JMP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101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Rectangle 18"/>
            <p:cNvSpPr>
              <a:spLocks noChangeArrowheads="1"/>
            </p:cNvSpPr>
            <p:nvPr/>
          </p:nvSpPr>
          <p:spPr bwMode="auto">
            <a:xfrm>
              <a:off x="2675553" y="4821238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2270169" y="4768134"/>
            <a:ext cx="4472632" cy="493105"/>
            <a:chOff x="721910" y="4278313"/>
            <a:chExt cx="3867475" cy="42227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49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100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Rectangle 18"/>
            <p:cNvSpPr>
              <a:spLocks noChangeArrowheads="1"/>
            </p:cNvSpPr>
            <p:nvPr/>
          </p:nvSpPr>
          <p:spPr bwMode="auto">
            <a:xfrm>
              <a:off x="2675553" y="4278313"/>
              <a:ext cx="1913832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2270170" y="5877655"/>
            <a:ext cx="4466672" cy="495825"/>
            <a:chOff x="721910" y="5368183"/>
            <a:chExt cx="3862321" cy="42460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53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MOV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110  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Rectangle 18"/>
            <p:cNvSpPr>
              <a:spLocks noChangeArrowheads="1"/>
            </p:cNvSpPr>
            <p:nvPr/>
          </p:nvSpPr>
          <p:spPr bwMode="auto">
            <a:xfrm>
              <a:off x="3627315" y="5369756"/>
              <a:ext cx="956916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Rectangle 18"/>
            <p:cNvSpPr>
              <a:spLocks noChangeArrowheads="1"/>
            </p:cNvSpPr>
            <p:nvPr/>
          </p:nvSpPr>
          <p:spPr bwMode="auto">
            <a:xfrm>
              <a:off x="2675554" y="5368183"/>
              <a:ext cx="951761" cy="422275"/>
            </a:xfrm>
            <a:prstGeom prst="rect">
              <a:avLst/>
            </a:prstGeom>
            <a:grpFill/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7" name="Rectangle 16"/>
          <p:cNvSpPr>
            <a:spLocks noChangeArrowheads="1"/>
          </p:cNvSpPr>
          <p:nvPr/>
        </p:nvSpPr>
        <p:spPr bwMode="auto">
          <a:xfrm>
            <a:off x="741976" y="2553042"/>
            <a:ext cx="1421621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立即寻址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8" name="Rectangle 16"/>
          <p:cNvSpPr>
            <a:spLocks noChangeArrowheads="1"/>
          </p:cNvSpPr>
          <p:nvPr/>
        </p:nvSpPr>
        <p:spPr bwMode="auto">
          <a:xfrm>
            <a:off x="760632" y="3110034"/>
            <a:ext cx="137496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9" name="Rectangle 16"/>
          <p:cNvSpPr>
            <a:spLocks noChangeArrowheads="1"/>
          </p:cNvSpPr>
          <p:nvPr/>
        </p:nvSpPr>
        <p:spPr bwMode="auto">
          <a:xfrm>
            <a:off x="844614" y="3667026"/>
            <a:ext cx="1207017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0" name="Rectangle 16"/>
          <p:cNvSpPr>
            <a:spLocks noChangeArrowheads="1"/>
          </p:cNvSpPr>
          <p:nvPr/>
        </p:nvSpPr>
        <p:spPr bwMode="auto">
          <a:xfrm>
            <a:off x="825952" y="4224018"/>
            <a:ext cx="12816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间接寻址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756226" y="4781010"/>
            <a:ext cx="140782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寄存器间接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2" name="Rectangle 16"/>
          <p:cNvSpPr>
            <a:spLocks noChangeArrowheads="1"/>
          </p:cNvSpPr>
          <p:nvPr/>
        </p:nvSpPr>
        <p:spPr bwMode="auto">
          <a:xfrm>
            <a:off x="889189" y="5338002"/>
            <a:ext cx="1185959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相对寻址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3" name="Rectangle 16"/>
          <p:cNvSpPr>
            <a:spLocks noChangeArrowheads="1"/>
          </p:cNvSpPr>
          <p:nvPr/>
        </p:nvSpPr>
        <p:spPr bwMode="auto">
          <a:xfrm>
            <a:off x="901888" y="5894995"/>
            <a:ext cx="1143364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变址寻址</a:t>
            </a:r>
            <a:endParaRPr kumimoji="1" lang="en-US" altLang="zh-CN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64" name="Rectangle 16"/>
          <p:cNvSpPr>
            <a:spLocks noChangeArrowheads="1"/>
          </p:cNvSpPr>
          <p:nvPr/>
        </p:nvSpPr>
        <p:spPr bwMode="auto">
          <a:xfrm>
            <a:off x="8330350" y="2538624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80808">
                    <a:lumMod val="60000"/>
                    <a:lumOff val="4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  -128~127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80808">
                  <a:lumMod val="60000"/>
                  <a:lumOff val="4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Rectangle 16"/>
          <p:cNvSpPr>
            <a:spLocks noChangeArrowheads="1"/>
          </p:cNvSpPr>
          <p:nvPr/>
        </p:nvSpPr>
        <p:spPr bwMode="auto">
          <a:xfrm>
            <a:off x="8330350" y="3095617"/>
            <a:ext cx="2673072" cy="495308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0~255# </a:t>
            </a:r>
            <a:r>
              <a:rPr kumimoji="1" lang="en-US" altLang="zh-CN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Reg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Rectangle 16"/>
          <p:cNvSpPr>
            <a:spLocks noChangeArrowheads="1"/>
          </p:cNvSpPr>
          <p:nvPr/>
        </p:nvSpPr>
        <p:spPr bwMode="auto">
          <a:xfrm>
            <a:off x="8330350" y="3654425"/>
            <a:ext cx="2673072" cy="491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0~255 RAM Cell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Rectangle 16"/>
          <p:cNvSpPr>
            <a:spLocks noChangeArrowheads="1"/>
          </p:cNvSpPr>
          <p:nvPr/>
        </p:nvSpPr>
        <p:spPr bwMode="auto">
          <a:xfrm>
            <a:off x="8330350" y="4209600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Rectangle 16"/>
          <p:cNvSpPr>
            <a:spLocks noChangeArrowheads="1"/>
          </p:cNvSpPr>
          <p:nvPr/>
        </p:nvSpPr>
        <p:spPr bwMode="auto">
          <a:xfrm>
            <a:off x="8330350" y="4766592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Rectangle 16"/>
          <p:cNvSpPr>
            <a:spLocks noChangeArrowheads="1"/>
          </p:cNvSpPr>
          <p:nvPr/>
        </p:nvSpPr>
        <p:spPr bwMode="auto">
          <a:xfrm>
            <a:off x="8330350" y="5323584"/>
            <a:ext cx="2673072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PC-128~PC+127 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rgbClr val="D6009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Rectangle 16"/>
          <p:cNvSpPr>
            <a:spLocks noChangeArrowheads="1"/>
          </p:cNvSpPr>
          <p:nvPr/>
        </p:nvSpPr>
        <p:spPr bwMode="auto">
          <a:xfrm>
            <a:off x="8330350" y="5880577"/>
            <a:ext cx="2673072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0~2</a:t>
            </a:r>
            <a:r>
              <a:rPr kumimoji="1" lang="en-US" altLang="zh-CN" sz="1800" b="0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-1  RAM Cell</a:t>
            </a:r>
            <a:endParaRPr kumimoji="1" lang="en-US" altLang="zh-CN" sz="1800" b="0" i="0" u="none" strike="noStrike" kern="0" cap="none" spc="0" normalizeH="0" baseline="3000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Rectangle 16"/>
          <p:cNvSpPr>
            <a:spLocks noChangeArrowheads="1"/>
          </p:cNvSpPr>
          <p:nvPr/>
        </p:nvSpPr>
        <p:spPr bwMode="auto">
          <a:xfrm>
            <a:off x="6932352" y="2539416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S=D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Rectangle 16"/>
          <p:cNvSpPr>
            <a:spLocks noChangeArrowheads="1"/>
          </p:cNvSpPr>
          <p:nvPr/>
        </p:nvSpPr>
        <p:spPr bwMode="auto">
          <a:xfrm>
            <a:off x="6932352" y="3096408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E=R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Rectangle 16"/>
          <p:cNvSpPr>
            <a:spLocks noChangeArrowheads="1"/>
          </p:cNvSpPr>
          <p:nvPr/>
        </p:nvSpPr>
        <p:spPr bwMode="auto">
          <a:xfrm>
            <a:off x="6932352" y="3653400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E=D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Rectangle 16"/>
          <p:cNvSpPr>
            <a:spLocks noChangeArrowheads="1"/>
          </p:cNvSpPr>
          <p:nvPr/>
        </p:nvSpPr>
        <p:spPr bwMode="auto">
          <a:xfrm>
            <a:off x="6932352" y="4210392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E=(D)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Rectangle 16"/>
          <p:cNvSpPr>
            <a:spLocks noChangeArrowheads="1"/>
          </p:cNvSpPr>
          <p:nvPr/>
        </p:nvSpPr>
        <p:spPr bwMode="auto">
          <a:xfrm>
            <a:off x="6932352" y="4767384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</a:t>
            </a:r>
            <a:endParaRPr kumimoji="1" lang="en-US" altLang="zh-C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1" name="Rectangle 16"/>
          <p:cNvSpPr>
            <a:spLocks noChangeArrowheads="1"/>
          </p:cNvSpPr>
          <p:nvPr/>
        </p:nvSpPr>
        <p:spPr bwMode="auto">
          <a:xfrm>
            <a:off x="6932352" y="5324376"/>
            <a:ext cx="1397998" cy="493105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E=(PC)+D</a:t>
            </a:r>
            <a:endParaRPr kumimoji="1" lang="en-US" altLang="zh-CN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Rectangle 16"/>
          <p:cNvSpPr>
            <a:spLocks noChangeArrowheads="1"/>
          </p:cNvSpPr>
          <p:nvPr/>
        </p:nvSpPr>
        <p:spPr bwMode="auto">
          <a:xfrm>
            <a:off x="6932352" y="5881369"/>
            <a:ext cx="1397998" cy="4931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22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E=(R)+D</a:t>
            </a:r>
            <a:endParaRPr kumimoji="1" lang="en-US" altLang="zh-CN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2273460" y="1914866"/>
            <a:ext cx="4467551" cy="493106"/>
            <a:chOff x="721910" y="2043113"/>
            <a:chExt cx="3863081" cy="4222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2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操作码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rgbClr val="00B0F0"/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lIns="0" r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Rectangle 18"/>
            <p:cNvSpPr>
              <a:spLocks noChangeArrowheads="1"/>
            </p:cNvSpPr>
            <p:nvPr/>
          </p:nvSpPr>
          <p:spPr bwMode="auto">
            <a:xfrm>
              <a:off x="2671159" y="2043114"/>
              <a:ext cx="1913832" cy="422275"/>
            </a:xfrm>
            <a:prstGeom prst="rect">
              <a:avLst/>
            </a:prstGeom>
            <a:solidFill>
              <a:srgbClr val="FFCC00"/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形式地址</a:t>
              </a:r>
              <a:r>
                <a:rPr kumimoji="1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32352" y="1914867"/>
            <a:ext cx="4071070" cy="493105"/>
            <a:chOff x="7301502" y="1484785"/>
            <a:chExt cx="3804370" cy="49310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75" name="Rectangle 16"/>
            <p:cNvSpPr>
              <a:spLocks noChangeArrowheads="1"/>
            </p:cNvSpPr>
            <p:nvPr/>
          </p:nvSpPr>
          <p:spPr bwMode="auto">
            <a:xfrm>
              <a:off x="8607916" y="1484785"/>
              <a:ext cx="2497956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寻址范围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Rectangle 16"/>
            <p:cNvSpPr>
              <a:spLocks noChangeArrowheads="1"/>
            </p:cNvSpPr>
            <p:nvPr/>
          </p:nvSpPr>
          <p:spPr bwMode="auto">
            <a:xfrm>
              <a:off x="7301502" y="1484785"/>
              <a:ext cx="1306414" cy="49310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22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实地址</a:t>
              </a:r>
              <a:r>
                <a:rPr kumimoji="1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kumimoji="1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84761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5bits</a:t>
            </a:r>
            <a:endParaRPr kumimoji="1" lang="en-US" altLang="zh-CN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592232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3bits</a:t>
            </a:r>
            <a:endParaRPr kumimoji="1" lang="en-US" altLang="zh-CN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294517" y="1545534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1" lang="en-US" altLang="zh-CN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8bits</a:t>
            </a:r>
            <a:endParaRPr kumimoji="1" lang="en-US" altLang="zh-CN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7631351" y="1113893"/>
            <a:ext cx="3381153" cy="579957"/>
            <a:chOff x="371537" y="4732301"/>
            <a:chExt cx="2678518" cy="579957"/>
          </a:xfrm>
        </p:grpSpPr>
        <p:sp>
          <p:nvSpPr>
            <p:cNvPr id="64" name="矩形 63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64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不同寻址方式的区别？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寻址方式举例</a:t>
            </a:r>
            <a:endParaRPr lang="zh-CN" altLang="en-US" dirty="0"/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2518319" y="2355372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OP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3597819" y="2355372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X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461419" y="2355372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D=100</a:t>
            </a:r>
            <a:endParaRPr lang="en-US" altLang="zh-CN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5758406" y="235537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PC=1000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" name="Rectangle 21"/>
          <p:cNvSpPr>
            <a:spLocks noChangeArrowheads="1"/>
          </p:cNvSpPr>
          <p:nvPr/>
        </p:nvSpPr>
        <p:spPr bwMode="auto">
          <a:xfrm>
            <a:off x="7897562" y="2355371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+mn-ea"/>
              </a:rPr>
              <a:t>R</a:t>
            </a:r>
            <a:r>
              <a:rPr lang="zh-CN" altLang="en-US" b="1" baseline="-25000">
                <a:solidFill>
                  <a:srgbClr val="000000"/>
                </a:solidFill>
                <a:latin typeface="+mn-ea"/>
              </a:rPr>
              <a:t>基</a:t>
            </a:r>
            <a:r>
              <a:rPr lang="en-US" altLang="zh-CN" b="1">
                <a:solidFill>
                  <a:srgbClr val="000000"/>
                </a:solidFill>
                <a:latin typeface="+mn-ea"/>
              </a:rPr>
              <a:t>=2000 </a:t>
            </a:r>
            <a:endParaRPr lang="en-US" altLang="zh-CN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53686" y="3065376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200</a:t>
            </a:r>
            <a:endParaRPr lang="en-US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979011" y="438776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500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834548" y="500212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1100</a:t>
            </a:r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979011" y="3746413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200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979011" y="3025688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>
                <a:solidFill>
                  <a:srgbClr val="000000"/>
                </a:solidFill>
                <a:latin typeface="Garamond" panose="02020404030301010803" pitchFamily="18" charset="0"/>
              </a:rPr>
              <a:t>100</a:t>
            </a:r>
            <a:endParaRPr lang="en-US" altLang="zh-CN" sz="1800" b="1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555274" y="3386051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553686" y="37464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500</a:t>
            </a:r>
            <a:endParaRPr lang="en-US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1555274" y="4067089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zh-CN" altLang="zh-CN" b="1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553686" y="43941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800</a:t>
            </a: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18" name="Rectangle 11"/>
          <p:cNvSpPr>
            <a:spLocks noChangeArrowheads="1"/>
          </p:cNvSpPr>
          <p:nvPr/>
        </p:nvSpPr>
        <p:spPr bwMode="auto">
          <a:xfrm>
            <a:off x="1555274" y="4714788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1553686" y="5041813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100</a:t>
            </a: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1555274" y="5362488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0000"/>
                </a:solidFill>
                <a:latin typeface="Garamond" panose="02020404030301010803" pitchFamily="18" charset="0"/>
                <a:ea typeface="微软雅黑" panose="020B0503020204020204" pitchFamily="34" charset="-122"/>
              </a:rPr>
              <a:t>350</a:t>
            </a:r>
            <a:endParaRPr lang="zh-CN" altLang="en-US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1553686" y="5689513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endParaRPr lang="en-US" altLang="zh-CN" b="1" dirty="0">
              <a:solidFill>
                <a:srgbClr val="000000"/>
              </a:solidFill>
              <a:latin typeface="Garamond" panose="02020404030301010803" pitchFamily="18" charset="0"/>
              <a:ea typeface="微软雅黑" panose="020B0503020204020204" pitchFamily="34" charset="-122"/>
            </a:endParaRPr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555274" y="6010188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34548" y="608182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2100</a:t>
            </a:r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4463006" y="33828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寻址方式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5758406" y="33828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X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8136482" y="33828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操作数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 bwMode="auto">
          <a:xfrm>
            <a:off x="4463006" y="37368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立即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5758406" y="37368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136482" y="37368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4463006" y="40972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直接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758406" y="40972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1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8136482" y="40972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4463006" y="4457612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间接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5758406" y="4457612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136482" y="4457612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4463006" y="481638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相对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5758406" y="481638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3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8" name="Rectangle 36"/>
          <p:cNvSpPr>
            <a:spLocks noChangeArrowheads="1"/>
          </p:cNvSpPr>
          <p:nvPr/>
        </p:nvSpPr>
        <p:spPr bwMode="auto">
          <a:xfrm>
            <a:off x="8136482" y="481638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FF0000"/>
                </a:solidFill>
                <a:latin typeface="+mn-ea"/>
              </a:rPr>
              <a:t>100</a:t>
            </a:r>
            <a:endParaRPr lang="en-US" altLang="zh-CN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463006" y="51989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5758407" y="5192625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4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8138068" y="5189450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4463006" y="5559337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变址间址</a:t>
            </a:r>
            <a:endParaRPr lang="zh-CN" altLang="en-US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5758406" y="5559337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8136482" y="5559337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500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406107" y="33828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sz="1400" b="1">
                <a:solidFill>
                  <a:srgbClr val="000000"/>
                </a:solidFill>
                <a:latin typeface="+mn-ea"/>
              </a:rPr>
              <a:t>有效地址</a:t>
            </a: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6406107" y="373688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S=D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auto">
          <a:xfrm>
            <a:off x="6406107" y="40972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E=D=100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6406107" y="4457612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E=(D)=200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auto">
          <a:xfrm>
            <a:off x="6407693" y="4822837"/>
            <a:ext cx="1727200" cy="31105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E=(PC)+D=1100</a:t>
            </a:r>
            <a:endParaRPr lang="en-US" altLang="zh-CN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6407694" y="51894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 dirty="0">
                <a:solidFill>
                  <a:srgbClr val="000000"/>
                </a:solidFill>
                <a:latin typeface="+mn-ea"/>
              </a:rPr>
              <a:t>E=(R)+D=2100</a:t>
            </a:r>
            <a:endParaRPr lang="en-US" altLang="zh-CN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auto">
          <a:xfrm>
            <a:off x="6406107" y="5559337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</a:ln>
        </p:spPr>
        <p:txBody>
          <a:bodyPr anchor="ctr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1400" b="1">
                <a:solidFill>
                  <a:srgbClr val="000000"/>
                </a:solidFill>
                <a:latin typeface="+mn-ea"/>
              </a:rPr>
              <a:t>E=((R)+D)=200</a:t>
            </a:r>
            <a:endParaRPr lang="en-US" altLang="zh-CN" sz="14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829700" y="5416606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FFCC00"/>
              </a:buClr>
              <a:buSzPct val="70000"/>
            </a:pPr>
            <a:r>
              <a:rPr lang="en-US" altLang="zh-CN" sz="1800" b="1" dirty="0">
                <a:solidFill>
                  <a:srgbClr val="000000"/>
                </a:solidFill>
                <a:latin typeface="Garamond" panose="02020404030301010803" pitchFamily="18" charset="0"/>
              </a:rPr>
              <a:t>1102</a:t>
            </a:r>
            <a:endParaRPr lang="en-US" altLang="zh-CN" sz="1800" b="1" dirty="0">
              <a:solidFill>
                <a:srgbClr val="000000"/>
              </a:solidFill>
              <a:latin typeface="Garamond" panose="02020404030301010803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58142" y="1014073"/>
            <a:ext cx="10720375" cy="103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zh-CN" altLang="en-US" sz="2400" dirty="0"/>
              <a:t>设某机的指令字长</a:t>
            </a:r>
            <a:r>
              <a:rPr lang="en-US" altLang="zh-CN" sz="2400" dirty="0"/>
              <a:t>16</a:t>
            </a:r>
            <a:r>
              <a:rPr lang="zh-CN" altLang="en-US" sz="2400" dirty="0"/>
              <a:t>位，格式、有关寄存器和主存内容如下，</a:t>
            </a:r>
            <a:r>
              <a:rPr lang="en-US" altLang="zh-CN" sz="2400" dirty="0"/>
              <a:t>X</a:t>
            </a:r>
            <a:r>
              <a:rPr lang="zh-CN" altLang="en-US" sz="2400" dirty="0"/>
              <a:t>为寻址方式，</a:t>
            </a:r>
            <a:r>
              <a:rPr lang="en-US" altLang="zh-CN" sz="2400" dirty="0"/>
              <a:t>D</a:t>
            </a:r>
            <a:r>
              <a:rPr lang="zh-CN" altLang="en-US" sz="2400" dirty="0"/>
              <a:t>为形式地址，请在下表中填入有效地址</a:t>
            </a:r>
            <a:r>
              <a:rPr lang="en-US" altLang="zh-CN" sz="2400" dirty="0"/>
              <a:t>E</a:t>
            </a:r>
            <a:r>
              <a:rPr lang="zh-CN" altLang="en-US" sz="2400" dirty="0"/>
              <a:t>及操作数的值。？</a:t>
            </a:r>
            <a:endParaRPr lang="zh-CN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5.4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指令类型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指令系统举例（</a:t>
            </a:r>
            <a:r>
              <a:rPr lang="en-US" altLang="zh-CN" b="1" dirty="0">
                <a:latin typeface="+mj-lt"/>
              </a:rPr>
              <a:t>MIPS</a:t>
            </a:r>
            <a:r>
              <a:rPr lang="zh-CN" altLang="en-US" b="1" dirty="0">
                <a:latin typeface="+mj-lt"/>
              </a:rPr>
              <a:t>指令系统）</a:t>
            </a:r>
            <a:endParaRPr lang="zh-CN" altLang="en-US" b="1" dirty="0">
              <a:latin typeface="+mj-lt"/>
            </a:endParaRPr>
          </a:p>
          <a:p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指令分类方法</a:t>
            </a:r>
            <a:endParaRPr lang="zh-CN" altLang="en-US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zh-CN" altLang="en-US" sz="2600" b="1" dirty="0">
                <a:latin typeface="华文新魏" panose="02010800040101010101" pitchFamily="2" charset="-122"/>
              </a:rPr>
              <a:t>按计算机系统的层次结构分类</a:t>
            </a:r>
            <a:endParaRPr lang="en-US" altLang="zh-CN" sz="2600" b="1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zh-CN" altLang="en-US" dirty="0"/>
              <a:t>微指令、机器指令、宏指令</a:t>
            </a:r>
            <a:endParaRPr lang="zh-CN" altLang="en-US" dirty="0"/>
          </a:p>
          <a:p>
            <a:pPr eaLnBrk="1" hangingPunct="1"/>
            <a:r>
              <a:rPr lang="zh-CN" altLang="en-US" sz="2600" b="1" dirty="0"/>
              <a:t>按操作数物理位置分类</a:t>
            </a:r>
            <a:endParaRPr lang="en-US" altLang="zh-CN" sz="2600" b="1" dirty="0"/>
          </a:p>
          <a:p>
            <a:pPr lvl="1" eaLnBrk="1" hangingPunct="1">
              <a:defRPr/>
            </a:pPr>
            <a:r>
              <a:rPr lang="zh-CN" altLang="en-US" dirty="0"/>
              <a:t>存储器－存储器（</a:t>
            </a:r>
            <a:r>
              <a:rPr lang="en-US" altLang="zh-CN" dirty="0"/>
              <a:t>SS</a:t>
            </a:r>
            <a:r>
              <a:rPr lang="zh-CN" altLang="en-US" dirty="0"/>
              <a:t>）型、寄存器－寄存器（</a:t>
            </a:r>
            <a:r>
              <a:rPr lang="en-US" altLang="zh-CN" dirty="0"/>
              <a:t>RR</a:t>
            </a:r>
            <a:r>
              <a:rPr lang="zh-CN" altLang="en-US" dirty="0"/>
              <a:t>）型、寄存器－存储器（</a:t>
            </a:r>
            <a:r>
              <a:rPr lang="en-US" altLang="zh-CN" dirty="0"/>
              <a:t>RS</a:t>
            </a:r>
            <a:r>
              <a:rPr lang="zh-CN" altLang="en-US" dirty="0"/>
              <a:t>）型 </a:t>
            </a:r>
            <a:endParaRPr lang="en-US" altLang="zh-CN" dirty="0"/>
          </a:p>
          <a:p>
            <a:pPr>
              <a:defRPr/>
            </a:pPr>
            <a:r>
              <a:rPr lang="zh-CN" altLang="en-US" b="1" dirty="0">
                <a:latin typeface="华文新魏" panose="02010800040101010101" pitchFamily="2" charset="-122"/>
              </a:rPr>
              <a:t>按指令长度分类</a:t>
            </a:r>
            <a:endParaRPr lang="en-US" altLang="zh-CN" b="1" dirty="0">
              <a:latin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zh-CN" altLang="en-US" dirty="0"/>
              <a:t>定长指令，变长指令</a:t>
            </a:r>
            <a:endParaRPr lang="zh-CN" altLang="en-US" dirty="0"/>
          </a:p>
          <a:p>
            <a:pPr eaLnBrk="1" hangingPunct="1"/>
            <a:r>
              <a:rPr lang="zh-CN" altLang="en-US" sz="2600" b="1" dirty="0">
                <a:latin typeface="华文新魏" panose="02010800040101010101" pitchFamily="2" charset="-122"/>
              </a:rPr>
              <a:t>按操作数个数分类</a:t>
            </a:r>
            <a:endParaRPr lang="en-US" altLang="zh-CN" sz="2600" b="1" dirty="0">
              <a:latin typeface="华文新魏" panose="02010800040101010101" pitchFamily="2" charset="-122"/>
            </a:endParaRPr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lang="zh-CN" altLang="en-US" dirty="0"/>
              <a:t>四地址、三地址、二地址、单地址、零地址</a:t>
            </a:r>
            <a:endParaRPr lang="en-US" altLang="zh-CN" dirty="0"/>
          </a:p>
          <a:p>
            <a:r>
              <a:rPr lang="zh-CN" altLang="en-US" b="1" dirty="0">
                <a:latin typeface="华文新魏" panose="02010800040101010101" pitchFamily="2" charset="-122"/>
              </a:rPr>
              <a:t>按指令功能分类</a:t>
            </a:r>
            <a:endParaRPr lang="en-US" altLang="zh-CN" b="1" dirty="0">
              <a:latin typeface="华文新魏" panose="02010800040101010101" pitchFamily="2" charset="-122"/>
            </a:endParaRPr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x86</a:t>
            </a:r>
            <a:r>
              <a:rPr lang="zh-CN" altLang="en-US" dirty="0"/>
              <a:t>指令分类</a:t>
            </a:r>
            <a:endParaRPr lang="zh-CN" altLang="en-US" dirty="0"/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823" y="942764"/>
            <a:ext cx="5074778" cy="5637024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b="1" dirty="0">
                <a:latin typeface="宋体" panose="02010600030101010101" pitchFamily="2" charset="-122"/>
              </a:rPr>
              <a:t>数据传送类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 eaLnBrk="1" hangingPunct="1"/>
            <a:r>
              <a:rPr lang="zh-CN" altLang="en-US" sz="1900" dirty="0"/>
              <a:t>取数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TEMP    </a:t>
            </a:r>
            <a:endParaRPr lang="en-US" altLang="zh-CN" sz="1900" dirty="0"/>
          </a:p>
          <a:p>
            <a:pPr lvl="1" eaLnBrk="1" hangingPunct="1"/>
            <a:r>
              <a:rPr lang="zh-CN" altLang="en-US" sz="1900" dirty="0"/>
              <a:t>存数     </a:t>
            </a:r>
            <a:r>
              <a:rPr lang="en-US" altLang="zh-CN" sz="1900" dirty="0"/>
              <a:t>MOV  TEMP</a:t>
            </a:r>
            <a:r>
              <a:rPr lang="zh-CN" altLang="en-US" sz="1900" dirty="0"/>
              <a:t>，</a:t>
            </a:r>
            <a:r>
              <a:rPr lang="en-US" altLang="zh-CN" sz="1900" dirty="0"/>
              <a:t>AX</a:t>
            </a:r>
            <a:endParaRPr lang="en-US" altLang="zh-CN" sz="1900" dirty="0"/>
          </a:p>
          <a:p>
            <a:pPr lvl="1" eaLnBrk="1" hangingPunct="1"/>
            <a:r>
              <a:rPr lang="zh-CN" altLang="en-US" sz="1900" dirty="0"/>
              <a:t>传送     </a:t>
            </a:r>
            <a:r>
              <a:rPr lang="en-US" altLang="zh-CN" sz="1900" dirty="0"/>
              <a:t>MOV  AX</a:t>
            </a:r>
            <a:r>
              <a:rPr lang="zh-CN" altLang="en-US" sz="1900" dirty="0"/>
              <a:t>，</a:t>
            </a:r>
            <a:r>
              <a:rPr lang="en-US" altLang="zh-CN" sz="1900" dirty="0"/>
              <a:t>CX</a:t>
            </a:r>
            <a:endParaRPr lang="en-US" altLang="zh-CN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算术运算类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sz="1900" dirty="0"/>
              <a:t>定点＋，－，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 </a:t>
            </a:r>
            <a:r>
              <a:rPr lang="zh-CN" altLang="en-US" sz="1900" dirty="0"/>
              <a:t>等</a:t>
            </a:r>
            <a:endParaRPr lang="zh-CN" altLang="en-US" sz="1900" dirty="0"/>
          </a:p>
          <a:p>
            <a:pPr lvl="1"/>
            <a:r>
              <a:rPr lang="zh-CN" altLang="en-US" sz="1900" dirty="0"/>
              <a:t>浮点＋，－，</a:t>
            </a:r>
            <a:r>
              <a:rPr lang="en-US" altLang="zh-CN" sz="1900" dirty="0"/>
              <a:t>×</a:t>
            </a:r>
            <a:r>
              <a:rPr lang="zh-CN" altLang="en-US" sz="1900" dirty="0"/>
              <a:t>，</a:t>
            </a:r>
            <a:r>
              <a:rPr lang="en-US" altLang="zh-CN" sz="1900" dirty="0"/>
              <a:t>÷   </a:t>
            </a:r>
            <a:r>
              <a:rPr lang="zh-CN" altLang="en-US" sz="1900" dirty="0"/>
              <a:t>求反，求补等</a:t>
            </a:r>
            <a:endParaRPr lang="zh-CN" altLang="en-US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逻辑运算类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en-US" altLang="zh-CN" sz="1900" dirty="0"/>
              <a:t>NOT</a:t>
            </a:r>
            <a:r>
              <a:rPr lang="zh-CN" altLang="en-US" sz="1900" dirty="0"/>
              <a:t>，</a:t>
            </a:r>
            <a:r>
              <a:rPr lang="en-US" altLang="zh-CN" sz="1900" dirty="0"/>
              <a:t>AND</a:t>
            </a:r>
            <a:r>
              <a:rPr lang="zh-CN" altLang="en-US" sz="1900" dirty="0"/>
              <a:t>，</a:t>
            </a:r>
            <a:r>
              <a:rPr lang="en-US" altLang="zh-CN" sz="1900" dirty="0"/>
              <a:t>OR</a:t>
            </a:r>
            <a:r>
              <a:rPr lang="zh-CN" altLang="en-US" sz="1900" dirty="0"/>
              <a:t>，</a:t>
            </a:r>
            <a:r>
              <a:rPr lang="en-US" altLang="zh-CN" sz="1900" dirty="0"/>
              <a:t>XOR</a:t>
            </a:r>
            <a:r>
              <a:rPr lang="zh-CN" altLang="en-US" sz="1900" dirty="0"/>
              <a:t>，</a:t>
            </a:r>
            <a:r>
              <a:rPr lang="en-US" altLang="zh-CN" sz="1900" dirty="0"/>
              <a:t>TEST</a:t>
            </a:r>
            <a:endParaRPr lang="en-US" altLang="zh-CN" sz="19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745622" y="942764"/>
            <a:ext cx="5979653" cy="514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宋体" panose="02010600030101010101" pitchFamily="2" charset="-122"/>
              </a:rPr>
              <a:t>程序控制类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sz="1900" dirty="0"/>
              <a:t>无条件转移 </a:t>
            </a:r>
            <a:r>
              <a:rPr lang="en-US" altLang="zh-CN" sz="1900" dirty="0"/>
              <a:t>JMP    </a:t>
            </a:r>
            <a:r>
              <a:rPr lang="zh-CN" altLang="en-US" sz="1900" dirty="0"/>
              <a:t>条件转移 </a:t>
            </a:r>
            <a:r>
              <a:rPr lang="en-US" altLang="zh-CN" sz="1900" dirty="0"/>
              <a:t>C</a:t>
            </a:r>
            <a:r>
              <a:rPr lang="zh-CN" altLang="en-US" sz="1900" dirty="0"/>
              <a:t>，</a:t>
            </a:r>
            <a:r>
              <a:rPr lang="en-US" altLang="zh-CN" sz="1900" dirty="0"/>
              <a:t>Z</a:t>
            </a:r>
            <a:r>
              <a:rPr lang="zh-CN" altLang="en-US" sz="1900" dirty="0"/>
              <a:t>，</a:t>
            </a:r>
            <a:r>
              <a:rPr lang="en-US" altLang="zh-CN" sz="1900" dirty="0"/>
              <a:t>N</a:t>
            </a:r>
            <a:r>
              <a:rPr lang="zh-CN" altLang="en-US" sz="1900" dirty="0"/>
              <a:t>，</a:t>
            </a:r>
            <a:r>
              <a:rPr lang="en-US" altLang="zh-CN" sz="1900" dirty="0"/>
              <a:t>P</a:t>
            </a:r>
            <a:r>
              <a:rPr lang="zh-CN" altLang="en-US" sz="1900" dirty="0"/>
              <a:t>，</a:t>
            </a:r>
            <a:r>
              <a:rPr lang="en-US" altLang="zh-CN" sz="1900" dirty="0"/>
              <a:t>V</a:t>
            </a:r>
            <a:endParaRPr lang="en-US" altLang="zh-CN" sz="1900" dirty="0"/>
          </a:p>
          <a:p>
            <a:pPr lvl="1"/>
            <a:r>
              <a:rPr lang="zh-CN" altLang="en-US" sz="1900" dirty="0"/>
              <a:t>转子程序 </a:t>
            </a:r>
            <a:r>
              <a:rPr lang="en-US" altLang="zh-CN" sz="1900" dirty="0"/>
              <a:t>JSR   </a:t>
            </a:r>
            <a:r>
              <a:rPr lang="zh-CN" altLang="en-US" sz="1900" dirty="0"/>
              <a:t>子程序返回</a:t>
            </a:r>
            <a:r>
              <a:rPr lang="en-US" altLang="zh-CN" sz="1900" dirty="0"/>
              <a:t>RET   </a:t>
            </a:r>
            <a:r>
              <a:rPr lang="zh-CN" altLang="en-US" sz="1900" dirty="0"/>
              <a:t>中断返回</a:t>
            </a:r>
            <a:r>
              <a:rPr lang="en-US" altLang="zh-CN" sz="1900" dirty="0"/>
              <a:t>IRET</a:t>
            </a:r>
            <a:endParaRPr lang="en-US" altLang="zh-CN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输入</a:t>
            </a:r>
            <a:r>
              <a:rPr lang="en-US" altLang="zh-CN" sz="2400" b="1" dirty="0">
                <a:latin typeface="宋体" panose="02010600030101010101" pitchFamily="2" charset="-122"/>
              </a:rPr>
              <a:t>/</a:t>
            </a:r>
            <a:r>
              <a:rPr lang="zh-CN" altLang="en-US" sz="2400" b="1" dirty="0">
                <a:latin typeface="宋体" panose="02010600030101010101" pitchFamily="2" charset="-122"/>
              </a:rPr>
              <a:t>输出类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en-US" altLang="zh-CN" sz="1900" dirty="0"/>
              <a:t>IN  AX</a:t>
            </a:r>
            <a:r>
              <a:rPr lang="zh-CN" altLang="en-US" sz="1900" dirty="0"/>
              <a:t>，</a:t>
            </a:r>
            <a:r>
              <a:rPr lang="en-US" altLang="zh-CN" sz="1900" dirty="0"/>
              <a:t>n               OUT  n, AX</a:t>
            </a:r>
            <a:endParaRPr lang="en-US" altLang="zh-CN" sz="1900" dirty="0"/>
          </a:p>
          <a:p>
            <a:r>
              <a:rPr lang="zh-CN" altLang="en-US" sz="2400" b="1" dirty="0">
                <a:latin typeface="宋体" panose="02010600030101010101" pitchFamily="2" charset="-122"/>
              </a:rPr>
              <a:t>其他类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/>
            <a:r>
              <a:rPr lang="zh-CN" altLang="en-US" sz="1900" dirty="0"/>
              <a:t>标志操作：</a:t>
            </a:r>
            <a:r>
              <a:rPr lang="en-US" altLang="zh-CN" sz="1900" dirty="0"/>
              <a:t>CLC</a:t>
            </a:r>
            <a:r>
              <a:rPr lang="zh-CN" altLang="en-US" sz="1900" dirty="0"/>
              <a:t>（</a:t>
            </a:r>
            <a:r>
              <a:rPr lang="en-US" altLang="zh-CN" sz="1900" dirty="0"/>
              <a:t>clear  carry flag)</a:t>
            </a:r>
            <a:endParaRPr lang="en-US" altLang="zh-CN" sz="1900" dirty="0"/>
          </a:p>
          <a:p>
            <a:pPr lvl="1"/>
            <a:r>
              <a:rPr lang="en-US" altLang="zh-CN" sz="1900" dirty="0"/>
              <a:t>CLI (clear interrupt enable flag)</a:t>
            </a:r>
            <a:endParaRPr lang="en-US" altLang="zh-CN" sz="1900" dirty="0"/>
          </a:p>
          <a:p>
            <a:pPr lvl="1"/>
            <a:r>
              <a:rPr lang="en-US" altLang="zh-CN" sz="1900" dirty="0"/>
              <a:t>HLT</a:t>
            </a:r>
            <a:r>
              <a:rPr lang="zh-CN" altLang="en-US" sz="1900" dirty="0"/>
              <a:t>，</a:t>
            </a:r>
            <a:r>
              <a:rPr lang="en-US" altLang="zh-CN" sz="1900" dirty="0"/>
              <a:t>WAIT</a:t>
            </a:r>
            <a:endParaRPr lang="en-US" altLang="zh-CN" dirty="0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612029" cy="56370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/>
              <a:t>运算指令</a:t>
            </a:r>
            <a:endParaRPr lang="en-US" altLang="zh-CN" b="1" dirty="0"/>
          </a:p>
          <a:p>
            <a:pPr lvl="1"/>
            <a:r>
              <a:rPr lang="zh-CN" altLang="en-US" dirty="0"/>
              <a:t>算术：</a:t>
            </a:r>
            <a:r>
              <a:rPr lang="en-US" altLang="zh-CN" dirty="0" err="1"/>
              <a:t>add,addi,addu,addiu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sub,subu</a:t>
            </a:r>
            <a:r>
              <a:rPr lang="en-US" altLang="zh-CN" dirty="0"/>
              <a:t>, </a:t>
            </a:r>
            <a:r>
              <a:rPr lang="en-US" altLang="zh-CN" dirty="0" err="1"/>
              <a:t>mult,multu,div,divu</a:t>
            </a:r>
            <a:r>
              <a:rPr lang="en-US" altLang="zh-CN" dirty="0"/>
              <a:t>,  </a:t>
            </a:r>
            <a:r>
              <a:rPr lang="en-US" altLang="zh-CN" dirty="0" err="1">
                <a:solidFill>
                  <a:srgbClr val="0000FF"/>
                </a:solidFill>
              </a:rPr>
              <a:t>slt,slti,sltiu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逻辑：</a:t>
            </a:r>
            <a:r>
              <a:rPr lang="en-US" altLang="zh-CN" dirty="0" err="1"/>
              <a:t>and,andi,or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ori,xor,xori,nor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移位指令：</a:t>
            </a:r>
            <a:r>
              <a:rPr lang="en-US" altLang="zh-CN" dirty="0" err="1"/>
              <a:t>sll,sllv,srl</a:t>
            </a:r>
            <a:r>
              <a:rPr lang="en-US" altLang="zh-CN" dirty="0"/>
              <a:t>, </a:t>
            </a:r>
            <a:r>
              <a:rPr lang="en-US" altLang="zh-CN" dirty="0" err="1">
                <a:solidFill>
                  <a:srgbClr val="0000FF"/>
                </a:solidFill>
              </a:rPr>
              <a:t>srlv,sra,srav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b="1" dirty="0"/>
              <a:t>分支指令</a:t>
            </a:r>
            <a:endParaRPr lang="en-US" altLang="zh-CN" b="1" dirty="0"/>
          </a:p>
          <a:p>
            <a:pPr lvl="1"/>
            <a:r>
              <a:rPr lang="en-US" altLang="zh-CN" dirty="0" err="1"/>
              <a:t>beq</a:t>
            </a:r>
            <a:r>
              <a:rPr lang="zh-CN" altLang="en-US" dirty="0"/>
              <a:t>，</a:t>
            </a:r>
            <a:r>
              <a:rPr lang="en-US" altLang="zh-CN" dirty="0" err="1"/>
              <a:t>bne</a:t>
            </a:r>
            <a:r>
              <a:rPr lang="zh-CN" altLang="en-US" dirty="0"/>
              <a:t>，</a:t>
            </a:r>
            <a:r>
              <a:rPr lang="en-US" altLang="zh-CN" dirty="0" err="1"/>
              <a:t>blez</a:t>
            </a:r>
            <a:r>
              <a:rPr lang="en-US" altLang="zh-CN" dirty="0"/>
              <a:t>(&lt;=0), </a:t>
            </a:r>
            <a:r>
              <a:rPr lang="en-US" altLang="zh-CN" dirty="0" err="1"/>
              <a:t>bgez</a:t>
            </a:r>
            <a:r>
              <a:rPr lang="en-US" altLang="zh-CN" dirty="0"/>
              <a:t>(&gt;=0), </a:t>
            </a:r>
            <a:r>
              <a:rPr lang="en-US" altLang="zh-CN" dirty="0" err="1"/>
              <a:t>bltz</a:t>
            </a:r>
            <a:r>
              <a:rPr lang="en-US" altLang="zh-CN" dirty="0"/>
              <a:t>(&lt;0)</a:t>
            </a:r>
            <a:r>
              <a:rPr lang="zh-CN" altLang="en-US" dirty="0"/>
              <a:t>，</a:t>
            </a:r>
            <a:r>
              <a:rPr lang="en-US" altLang="zh-CN" dirty="0" err="1"/>
              <a:t>bgtz</a:t>
            </a:r>
            <a:r>
              <a:rPr lang="en-US" altLang="zh-CN" dirty="0"/>
              <a:t>(&gt;0)</a:t>
            </a:r>
            <a:r>
              <a:rPr lang="zh-CN" altLang="en-US" dirty="0"/>
              <a:t>，</a:t>
            </a:r>
            <a:r>
              <a:rPr lang="en-US" altLang="zh-CN" dirty="0" err="1"/>
              <a:t>jal</a:t>
            </a:r>
            <a:r>
              <a:rPr lang="zh-CN" altLang="en-US" dirty="0"/>
              <a:t>，</a:t>
            </a:r>
            <a:r>
              <a:rPr lang="en-US" altLang="zh-CN" dirty="0"/>
              <a:t>j</a:t>
            </a:r>
            <a:r>
              <a:rPr lang="zh-CN" altLang="en-US" dirty="0"/>
              <a:t>，</a:t>
            </a:r>
            <a:r>
              <a:rPr lang="en-US" altLang="zh-CN" dirty="0" err="1"/>
              <a:t>jr</a:t>
            </a:r>
            <a:endParaRPr lang="en-US" altLang="zh-CN" dirty="0"/>
          </a:p>
          <a:p>
            <a:r>
              <a:rPr lang="zh-CN" altLang="en-US" b="1" dirty="0"/>
              <a:t>访存指令</a:t>
            </a:r>
            <a:r>
              <a:rPr lang="en-US" altLang="zh-CN" b="1" dirty="0"/>
              <a:t>	</a:t>
            </a:r>
            <a:endParaRPr lang="en-US" altLang="zh-CN" b="1" dirty="0"/>
          </a:p>
          <a:p>
            <a:pPr lvl="1"/>
            <a:r>
              <a:rPr lang="en-US" altLang="zh-CN" dirty="0" err="1"/>
              <a:t>lw,lh,lb,sw,sh,sb</a:t>
            </a:r>
            <a:endParaRPr lang="en-US" altLang="zh-CN" dirty="0"/>
          </a:p>
          <a:p>
            <a:r>
              <a:rPr lang="zh-CN" altLang="en-US" b="1" dirty="0"/>
              <a:t>系统指令</a:t>
            </a:r>
            <a:r>
              <a:rPr lang="en-US" altLang="zh-CN" b="1" dirty="0"/>
              <a:t>	</a:t>
            </a:r>
            <a:endParaRPr lang="en-US" altLang="zh-CN" b="1" dirty="0"/>
          </a:p>
          <a:p>
            <a:pPr lvl="1"/>
            <a:r>
              <a:rPr lang="en-US" altLang="zh-CN" dirty="0" err="1"/>
              <a:t>syscall</a:t>
            </a:r>
            <a:r>
              <a:rPr lang="zh-CN" altLang="en-US" dirty="0"/>
              <a:t>，</a:t>
            </a:r>
            <a:r>
              <a:rPr lang="en-US" altLang="zh-CN" dirty="0"/>
              <a:t>break</a:t>
            </a:r>
            <a:r>
              <a:rPr lang="zh-CN" altLang="en-US" dirty="0"/>
              <a:t>，</a:t>
            </a:r>
            <a:r>
              <a:rPr lang="en-US" altLang="zh-CN" dirty="0"/>
              <a:t>sync, cache	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latin typeface="+mj-lt"/>
              </a:rPr>
              <a:t>5.5 </a:t>
            </a:r>
            <a:r>
              <a:rPr lang="zh-CN" altLang="en-US" b="1" dirty="0">
                <a:solidFill>
                  <a:srgbClr val="C00000"/>
                </a:solidFill>
                <a:latin typeface="+mj-lt"/>
              </a:rPr>
              <a:t>指令格式设计</a:t>
            </a:r>
            <a:endParaRPr lang="en-US" altLang="zh-CN" b="1" dirty="0">
              <a:solidFill>
                <a:srgbClr val="C00000"/>
              </a:solidFill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3419106"/>
            <a:ext cx="10515599" cy="3014365"/>
          </a:xfrm>
        </p:spPr>
        <p:txBody>
          <a:bodyPr/>
          <a:lstStyle/>
          <a:p>
            <a:r>
              <a:rPr lang="zh-CN" altLang="en-US" dirty="0"/>
              <a:t>根据指令规模及是否支持操作码扩展，确定</a:t>
            </a:r>
            <a:r>
              <a:rPr lang="zh-CN" altLang="en-US" b="1" dirty="0"/>
              <a:t>操作码字段长度</a:t>
            </a:r>
            <a:endParaRPr lang="en-US" altLang="zh-CN" dirty="0"/>
          </a:p>
          <a:p>
            <a:r>
              <a:rPr lang="zh-CN" altLang="en-US" dirty="0"/>
              <a:t>根据对操作数的要求确定</a:t>
            </a:r>
            <a:r>
              <a:rPr lang="zh-CN" altLang="en-US" b="1" dirty="0"/>
              <a:t>地址码字段的个数</a:t>
            </a:r>
            <a:endParaRPr lang="en-US" altLang="zh-CN" dirty="0"/>
          </a:p>
          <a:p>
            <a:r>
              <a:rPr lang="zh-CN" altLang="en-US" dirty="0"/>
              <a:t>根据寻址方式的要求，为各地址码字段确定</a:t>
            </a:r>
            <a:r>
              <a:rPr lang="zh-CN" altLang="en-US" b="1" dirty="0"/>
              <a:t>寻址方式字段长度</a:t>
            </a:r>
            <a:endParaRPr lang="en-US" altLang="zh-CN" dirty="0"/>
          </a:p>
          <a:p>
            <a:r>
              <a:rPr lang="zh-CN" altLang="en-US" b="1" dirty="0"/>
              <a:t>定长</a:t>
            </a:r>
            <a:r>
              <a:rPr lang="zh-CN" altLang="en-US" dirty="0"/>
              <a:t>还是</a:t>
            </a:r>
            <a:r>
              <a:rPr lang="zh-CN" altLang="en-US" b="1" dirty="0"/>
              <a:t>变长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364092" y="1232594"/>
            <a:ext cx="2143273" cy="771721"/>
            <a:chOff x="5884239" y="1540134"/>
            <a:chExt cx="2143273" cy="771721"/>
          </a:xfrm>
        </p:grpSpPr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71050" y="1235323"/>
            <a:ext cx="2552365" cy="766263"/>
            <a:chOff x="6891197" y="1542863"/>
            <a:chExt cx="2552365" cy="766263"/>
          </a:xfrm>
        </p:grpSpPr>
        <p:sp>
          <p:nvSpPr>
            <p:cNvPr id="32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90103" y="2004315"/>
            <a:ext cx="5829026" cy="432049"/>
            <a:chOff x="3793762" y="1942889"/>
            <a:chExt cx="5829026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8" name="矩形 37"/>
            <p:cNvSpPr/>
            <p:nvPr/>
          </p:nvSpPr>
          <p:spPr>
            <a:xfrm>
              <a:off x="3793762" y="1942890"/>
              <a:ext cx="1477019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759286" y="2418374"/>
            <a:ext cx="4359843" cy="368961"/>
            <a:chOff x="5262945" y="2356948"/>
            <a:chExt cx="4359843" cy="368961"/>
          </a:xfrm>
        </p:grpSpPr>
        <p:grpSp>
          <p:nvGrpSpPr>
            <p:cNvPr id="45" name="组合 44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直接连接符 45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756674" y="2463239"/>
            <a:ext cx="2171546" cy="369332"/>
            <a:chOff x="5260333" y="2401813"/>
            <a:chExt cx="2171546" cy="369332"/>
          </a:xfrm>
        </p:grpSpPr>
        <p:sp>
          <p:nvSpPr>
            <p:cNvPr id="50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1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52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3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6955419" y="2468654"/>
            <a:ext cx="2165195" cy="369332"/>
            <a:chOff x="7459078" y="2407228"/>
            <a:chExt cx="2165195" cy="369332"/>
          </a:xfrm>
        </p:grpSpPr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57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58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1363990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14925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1. </a:t>
            </a:r>
            <a:r>
              <a:rPr lang="zh-CN" altLang="en-US" dirty="0"/>
              <a:t>字长</a:t>
            </a:r>
            <a:r>
              <a:rPr lang="en-US" altLang="zh-CN" dirty="0"/>
              <a:t>16</a:t>
            </a:r>
            <a:r>
              <a:rPr lang="zh-CN" altLang="en-US" dirty="0"/>
              <a:t>位，主存</a:t>
            </a:r>
            <a:r>
              <a:rPr lang="en-US" altLang="zh-CN" dirty="0"/>
              <a:t>64K</a:t>
            </a:r>
            <a:r>
              <a:rPr lang="zh-CN" altLang="en-US" dirty="0"/>
              <a:t>，指令单字长单地址，</a:t>
            </a:r>
            <a:r>
              <a:rPr lang="en-US" altLang="zh-CN" dirty="0"/>
              <a:t>80</a:t>
            </a:r>
            <a:r>
              <a:rPr lang="zh-CN" altLang="en-US" dirty="0"/>
              <a:t>条指令。寻址方式有直接、间接、相对、变址。请设计指令格式。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562467" y="2502799"/>
            <a:ext cx="11100798" cy="1973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80</a:t>
            </a:r>
            <a:r>
              <a:rPr lang="zh-CN" altLang="en-US" sz="2400" dirty="0"/>
              <a:t>条指令     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OP</a:t>
            </a:r>
            <a:r>
              <a:rPr lang="zh-CN" altLang="en-US" sz="2400" dirty="0"/>
              <a:t>字段需</a:t>
            </a:r>
            <a:r>
              <a:rPr lang="en-US" altLang="zh-CN" sz="2400" dirty="0"/>
              <a:t>7</a:t>
            </a:r>
            <a:r>
              <a:rPr lang="zh-CN" altLang="en-US" sz="2400" dirty="0"/>
              <a:t>位 </a:t>
            </a:r>
            <a:r>
              <a:rPr lang="en-US" altLang="zh-CN" sz="2400" dirty="0"/>
              <a:t>( 2</a:t>
            </a:r>
            <a:r>
              <a:rPr lang="en-US" altLang="zh-CN" sz="2400" baseline="30000" dirty="0"/>
              <a:t>7</a:t>
            </a:r>
            <a:r>
              <a:rPr lang="en-US" altLang="zh-CN" sz="2400" dirty="0"/>
              <a:t>=128 )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en-US" altLang="zh-CN" sz="2400" dirty="0"/>
              <a:t>4</a:t>
            </a:r>
            <a:r>
              <a:rPr lang="zh-CN" altLang="en-US" sz="2400" dirty="0"/>
              <a:t>种寻址方式    </a:t>
            </a:r>
            <a:r>
              <a:rPr lang="en-US" altLang="zh-CN" sz="2400" dirty="0">
                <a:sym typeface="Symbol" panose="05050102010706020507" pitchFamily="18" charset="2"/>
              </a:rPr>
              <a:t></a:t>
            </a:r>
            <a:r>
              <a:rPr lang="en-US" altLang="zh-CN" sz="2400" dirty="0"/>
              <a:t>   </a:t>
            </a:r>
            <a:r>
              <a:rPr lang="zh-CN" altLang="en-US" sz="2400" dirty="0"/>
              <a:t>寻址方式位需</a:t>
            </a:r>
            <a:r>
              <a:rPr lang="en-US" altLang="zh-CN" sz="2400" dirty="0"/>
              <a:t>2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en-US" sz="2400" dirty="0"/>
              <a:t>单字长单地址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Symbol" panose="05050102010706020507" pitchFamily="18" charset="2"/>
              </a:rPr>
              <a:t>   </a:t>
            </a:r>
            <a:r>
              <a:rPr lang="zh-CN" altLang="en-US" sz="2400" dirty="0">
                <a:sym typeface="Symbol" panose="05050102010706020507" pitchFamily="18" charset="2"/>
              </a:rPr>
              <a:t>地址码长度</a:t>
            </a:r>
            <a:r>
              <a:rPr lang="en-US" altLang="zh-CN" sz="2400" dirty="0">
                <a:sym typeface="Symbol" panose="05050102010706020507" pitchFamily="18" charset="2"/>
              </a:rPr>
              <a:t>=</a:t>
            </a:r>
            <a:r>
              <a:rPr lang="en-US" altLang="zh-CN" sz="2400" dirty="0"/>
              <a:t>16-7-2 =7</a:t>
            </a:r>
            <a:r>
              <a:rPr lang="zh-CN" altLang="en-US" sz="2400" dirty="0"/>
              <a:t>位</a:t>
            </a:r>
            <a:endParaRPr lang="en-US" altLang="zh-CN" sz="2400" dirty="0"/>
          </a:p>
          <a:p>
            <a:pPr marL="0" indent="0">
              <a:lnSpc>
                <a:spcPct val="135000"/>
              </a:lnSpc>
              <a:spcBef>
                <a:spcPct val="50000"/>
              </a:spcBef>
              <a:buNone/>
            </a:pPr>
            <a:endParaRPr lang="zh-CN" altLang="en-US" sz="2400" dirty="0"/>
          </a:p>
          <a:p>
            <a:pPr>
              <a:lnSpc>
                <a:spcPct val="135000"/>
              </a:lnSpc>
              <a:spcBef>
                <a:spcPct val="50000"/>
              </a:spcBef>
            </a:pPr>
            <a:endParaRPr lang="zh-CN" altLang="en-US" sz="24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640978" y="5126798"/>
            <a:ext cx="6636771" cy="432049"/>
            <a:chOff x="2883379" y="3234045"/>
            <a:chExt cx="6636771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矩形 7"/>
            <p:cNvSpPr/>
            <p:nvPr/>
          </p:nvSpPr>
          <p:spPr>
            <a:xfrm>
              <a:off x="2883379" y="3234046"/>
              <a:ext cx="2817430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OP(7)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698773" y="3234045"/>
              <a:ext cx="3821377" cy="432048"/>
              <a:chOff x="6098879" y="1335507"/>
              <a:chExt cx="3232487" cy="43204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948114" y="1335507"/>
                <a:ext cx="2383252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A(7)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98879" y="1335507"/>
                <a:ext cx="846244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Mode(2)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 70"/>
          <p:cNvSpPr/>
          <p:nvPr/>
        </p:nvSpPr>
        <p:spPr>
          <a:xfrm>
            <a:off x="487822" y="942764"/>
            <a:ext cx="11250088" cy="2257636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1100798" cy="2845465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例</a:t>
            </a:r>
            <a:r>
              <a:rPr lang="en-US" altLang="zh-CN" sz="2400" b="1" dirty="0"/>
              <a:t>2. </a:t>
            </a:r>
            <a:r>
              <a:rPr lang="zh-CN" altLang="en-US" sz="2400" dirty="0"/>
              <a:t>某机字长</a:t>
            </a:r>
            <a:r>
              <a:rPr lang="en-US" altLang="zh-CN" sz="2400" dirty="0"/>
              <a:t>32</a:t>
            </a:r>
            <a:r>
              <a:rPr lang="zh-CN" altLang="en-US" sz="2400" dirty="0"/>
              <a:t>位，采用三地址指令，支持</a:t>
            </a:r>
            <a:r>
              <a:rPr lang="en-US" altLang="zh-CN" sz="2400" dirty="0"/>
              <a:t>8</a:t>
            </a:r>
            <a:r>
              <a:rPr lang="zh-CN" altLang="en-US" sz="2400" dirty="0"/>
              <a:t>种寻址操作，完成</a:t>
            </a:r>
            <a:r>
              <a:rPr lang="en-US" altLang="zh-CN" sz="2400" dirty="0"/>
              <a:t>60</a:t>
            </a:r>
            <a:r>
              <a:rPr lang="zh-CN" altLang="en-US" sz="2400" dirty="0"/>
              <a:t>种操作，各寻址方式均可在</a:t>
            </a:r>
            <a:r>
              <a:rPr lang="en-US" altLang="zh-CN" sz="2400" dirty="0"/>
              <a:t>2K</a:t>
            </a:r>
            <a:r>
              <a:rPr lang="zh-CN" altLang="en-US" sz="2400" dirty="0"/>
              <a:t>主存范围内取得操作数，并可在</a:t>
            </a:r>
            <a:r>
              <a:rPr lang="en-US" altLang="zh-CN" sz="2400" dirty="0"/>
              <a:t>1K</a:t>
            </a:r>
            <a:r>
              <a:rPr lang="zh-CN" altLang="en-US" sz="2400" dirty="0"/>
              <a:t>范围内保存运算结果。问应采用什么样的指令格式？指令字长最少应为多少位？执行一条直接寻址模式指令最多要访问多少次主存？</a:t>
            </a:r>
            <a:endParaRPr lang="zh-CN" altLang="en-US" sz="2400" dirty="0"/>
          </a:p>
          <a:p>
            <a:pPr lvl="1"/>
            <a:endParaRPr lang="zh-CN" altLang="en-US" sz="1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1532777" y="3588174"/>
            <a:ext cx="9943579" cy="1220715"/>
            <a:chOff x="1532777" y="3588174"/>
            <a:chExt cx="9943579" cy="1220715"/>
          </a:xfrm>
        </p:grpSpPr>
        <p:grpSp>
          <p:nvGrpSpPr>
            <p:cNvPr id="12" name="组合 11"/>
            <p:cNvGrpSpPr/>
            <p:nvPr/>
          </p:nvGrpSpPr>
          <p:grpSpPr>
            <a:xfrm>
              <a:off x="1532777" y="3958841"/>
              <a:ext cx="8824204" cy="433607"/>
              <a:chOff x="3894493" y="1942889"/>
              <a:chExt cx="7784244" cy="43360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矩形 12"/>
              <p:cNvSpPr/>
              <p:nvPr/>
            </p:nvSpPr>
            <p:spPr>
              <a:xfrm>
                <a:off x="3894493" y="1942890"/>
                <a:ext cx="137628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5262946" y="1942889"/>
                <a:ext cx="6415791" cy="433607"/>
                <a:chOff x="5730213" y="1335507"/>
                <a:chExt cx="5427090" cy="433607"/>
              </a:xfrm>
            </p:grpSpPr>
            <p:sp>
              <p:nvSpPr>
                <p:cNvPr id="15" name="矩形 14"/>
                <p:cNvSpPr/>
                <p:nvPr/>
              </p:nvSpPr>
              <p:spPr>
                <a:xfrm>
                  <a:off x="8247421" y="1335507"/>
                  <a:ext cx="1170765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A2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7578620" y="1335507"/>
                  <a:ext cx="68199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6359738" y="1335507"/>
                  <a:ext cx="1216671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A1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>
                  <a:off x="5730213" y="1335507"/>
                  <a:ext cx="629525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10086987" y="1337066"/>
                  <a:ext cx="1070316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A3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9416920" y="1337066"/>
                  <a:ext cx="670067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19" name="组合 18"/>
            <p:cNvGrpSpPr/>
            <p:nvPr/>
          </p:nvGrpSpPr>
          <p:grpSpPr>
            <a:xfrm>
              <a:off x="3083103" y="4397605"/>
              <a:ext cx="4940283" cy="369778"/>
              <a:chOff x="4813061" y="2355943"/>
              <a:chExt cx="4139139" cy="369778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813061" y="2355943"/>
                <a:ext cx="2079033" cy="362546"/>
                <a:chOff x="4813061" y="2355943"/>
                <a:chExt cx="2079033" cy="362546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4813061" y="2363175"/>
                  <a:ext cx="0" cy="337609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892094" y="2355943"/>
                  <a:ext cx="0" cy="36254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接连接符 20"/>
              <p:cNvCxnSpPr/>
              <p:nvPr/>
            </p:nvCxnSpPr>
            <p:spPr>
              <a:xfrm>
                <a:off x="8952200" y="2363175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/>
            <p:cNvGrpSpPr/>
            <p:nvPr/>
          </p:nvGrpSpPr>
          <p:grpSpPr>
            <a:xfrm>
              <a:off x="3094878" y="4439557"/>
              <a:ext cx="2461597" cy="369332"/>
              <a:chOff x="5260333" y="2401814"/>
              <a:chExt cx="2171546" cy="369332"/>
            </a:xfrm>
          </p:grpSpPr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27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8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cxnSp>
          <p:nvCxnSpPr>
            <p:cNvPr id="38" name="直接连接符 37"/>
            <p:cNvCxnSpPr/>
            <p:nvPr/>
          </p:nvCxnSpPr>
          <p:spPr>
            <a:xfrm>
              <a:off x="10356981" y="4397217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组合 40"/>
            <p:cNvGrpSpPr/>
            <p:nvPr/>
          </p:nvGrpSpPr>
          <p:grpSpPr>
            <a:xfrm>
              <a:off x="8031007" y="4422606"/>
              <a:ext cx="2317906" cy="369332"/>
              <a:chOff x="7459078" y="2397897"/>
              <a:chExt cx="2165195" cy="369332"/>
            </a:xfrm>
          </p:grpSpPr>
          <p:sp>
            <p:nvSpPr>
              <p:cNvPr id="42" name="Rectangle 14"/>
              <p:cNvSpPr>
                <a:spLocks noChangeArrowheads="1"/>
              </p:cNvSpPr>
              <p:nvPr/>
            </p:nvSpPr>
            <p:spPr bwMode="auto">
              <a:xfrm>
                <a:off x="7721650" y="2397897"/>
                <a:ext cx="1637197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目的操作数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3" name="Group 62"/>
              <p:cNvGrpSpPr/>
              <p:nvPr/>
            </p:nvGrpSpPr>
            <p:grpSpPr bwMode="auto">
              <a:xfrm>
                <a:off x="7459078" y="2575286"/>
                <a:ext cx="2165195" cy="4032"/>
                <a:chOff x="816" y="2496"/>
                <a:chExt cx="4432" cy="4032"/>
              </a:xfrm>
            </p:grpSpPr>
            <p:sp>
              <p:nvSpPr>
                <p:cNvPr id="44" name="Line 63"/>
                <p:cNvSpPr>
                  <a:spLocks noChangeShapeType="1"/>
                </p:cNvSpPr>
                <p:nvPr/>
              </p:nvSpPr>
              <p:spPr bwMode="auto">
                <a:xfrm>
                  <a:off x="4332" y="6528"/>
                  <a:ext cx="9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45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93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55" name="TextBox 11"/>
            <p:cNvSpPr txBox="1"/>
            <p:nvPr/>
          </p:nvSpPr>
          <p:spPr>
            <a:xfrm>
              <a:off x="1777668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7" name="TextBox 11"/>
            <p:cNvSpPr txBox="1"/>
            <p:nvPr/>
          </p:nvSpPr>
          <p:spPr>
            <a:xfrm>
              <a:off x="296083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8" name="TextBox 11"/>
            <p:cNvSpPr txBox="1"/>
            <p:nvPr/>
          </p:nvSpPr>
          <p:spPr>
            <a:xfrm>
              <a:off x="10333491" y="4030116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47bits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561343" y="4428363"/>
              <a:ext cx="2461597" cy="369332"/>
              <a:chOff x="5260333" y="2401814"/>
              <a:chExt cx="2171546" cy="369332"/>
            </a:xfrm>
          </p:grpSpPr>
          <p:sp>
            <p:nvSpPr>
              <p:cNvPr id="61" name="Rectangle 13"/>
              <p:cNvSpPr>
                <a:spLocks noChangeArrowheads="1"/>
              </p:cNvSpPr>
              <p:nvPr/>
            </p:nvSpPr>
            <p:spPr bwMode="auto">
              <a:xfrm>
                <a:off x="5627812" y="2401814"/>
                <a:ext cx="1295400" cy="36933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algn="r" fontAlgn="base">
                  <a:spcBef>
                    <a:spcPct val="20000"/>
                  </a:spcBef>
                  <a:spcAft>
                    <a:spcPct val="0"/>
                  </a:spcAft>
                  <a:buClr>
                    <a:srgbClr val="FFCC00"/>
                  </a:buClr>
                  <a:buSzPct val="70000"/>
                  <a:defRPr/>
                </a:pP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源操作数</a:t>
                </a:r>
                <a:r>
                  <a:rPr lang="en-US" altLang="zh-CN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2" name="Group 62"/>
              <p:cNvGrpSpPr/>
              <p:nvPr/>
            </p:nvGrpSpPr>
            <p:grpSpPr bwMode="auto">
              <a:xfrm>
                <a:off x="5260333" y="2575286"/>
                <a:ext cx="2171546" cy="15131"/>
                <a:chOff x="816" y="-12635"/>
                <a:chExt cx="4445" cy="15131"/>
              </a:xfrm>
            </p:grpSpPr>
            <p:sp>
              <p:nvSpPr>
                <p:cNvPr id="63" name="Line 63"/>
                <p:cNvSpPr>
                  <a:spLocks noChangeShapeType="1"/>
                </p:cNvSpPr>
                <p:nvPr/>
              </p:nvSpPr>
              <p:spPr bwMode="auto">
                <a:xfrm>
                  <a:off x="4164" y="-12635"/>
                  <a:ext cx="10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6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816" y="2496"/>
                  <a:ext cx="1121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</p:grpSp>
        <p:sp>
          <p:nvSpPr>
            <p:cNvPr id="65" name="TextBox 11"/>
            <p:cNvSpPr txBox="1"/>
            <p:nvPr/>
          </p:nvSpPr>
          <p:spPr>
            <a:xfrm>
              <a:off x="4171496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6" name="TextBox 11"/>
            <p:cNvSpPr txBox="1"/>
            <p:nvPr/>
          </p:nvSpPr>
          <p:spPr>
            <a:xfrm>
              <a:off x="5400819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7" name="TextBox 11"/>
            <p:cNvSpPr txBox="1"/>
            <p:nvPr/>
          </p:nvSpPr>
          <p:spPr>
            <a:xfrm>
              <a:off x="661148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11bits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8" name="TextBox 11"/>
            <p:cNvSpPr txBox="1"/>
            <p:nvPr/>
          </p:nvSpPr>
          <p:spPr>
            <a:xfrm>
              <a:off x="7859465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3bits</a:t>
              </a:r>
              <a:endParaRPr lang="zh-CN" altLang="en-US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69" name="TextBox 11"/>
            <p:cNvSpPr txBox="1"/>
            <p:nvPr/>
          </p:nvSpPr>
          <p:spPr>
            <a:xfrm>
              <a:off x="9014140" y="3588174"/>
              <a:ext cx="114286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C0000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10bits</a:t>
              </a:r>
              <a:endParaRPr lang="zh-CN" altLang="en-US" sz="2000" b="1" kern="0" dirty="0">
                <a:solidFill>
                  <a:srgbClr val="C0000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70" name="内容占位符 2"/>
          <p:cNvSpPr txBox="1"/>
          <p:nvPr/>
        </p:nvSpPr>
        <p:spPr>
          <a:xfrm>
            <a:off x="692398" y="5142104"/>
            <a:ext cx="11100798" cy="1291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47</a:t>
            </a:r>
            <a:r>
              <a:rPr lang="zh-CN" altLang="en-US" sz="2400" dirty="0"/>
              <a:t>位指令字需占用</a:t>
            </a:r>
            <a:r>
              <a:rPr lang="en-US" altLang="zh-CN" sz="2400" dirty="0"/>
              <a:t>2</a:t>
            </a:r>
            <a:r>
              <a:rPr lang="zh-CN" altLang="en-US" sz="2400" dirty="0"/>
              <a:t>个存储字，取指需访存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</a:t>
            </a:r>
            <a:endParaRPr lang="en-US" altLang="zh-CN" sz="2400" dirty="0"/>
          </a:p>
          <a:p>
            <a:r>
              <a:rPr lang="zh-CN" altLang="en-US" sz="2400" dirty="0"/>
              <a:t>取源操作数访存</a:t>
            </a:r>
            <a:r>
              <a:rPr lang="en-US" altLang="zh-CN" sz="2400" dirty="0"/>
              <a:t>2</a:t>
            </a:r>
            <a:r>
              <a:rPr lang="zh-CN" altLang="en-US" sz="2400" dirty="0"/>
              <a:t>次，写结果</a:t>
            </a:r>
            <a:r>
              <a:rPr lang="en-US" altLang="zh-CN" sz="2400" dirty="0"/>
              <a:t>1</a:t>
            </a:r>
            <a:r>
              <a:rPr lang="zh-CN" altLang="en-US" sz="2400" dirty="0"/>
              <a:t>次，共</a:t>
            </a:r>
            <a:r>
              <a:rPr lang="en-US" altLang="zh-CN" sz="2400" dirty="0"/>
              <a:t>5</a:t>
            </a:r>
            <a:r>
              <a:rPr lang="zh-CN" altLang="en-US" sz="2400" dirty="0"/>
              <a:t>次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4310089" cy="617641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MIPS</a:t>
            </a:r>
            <a:r>
              <a:rPr lang="zh-CN" altLang="en-US" dirty="0"/>
              <a:t>寄存器  </a:t>
            </a:r>
            <a:r>
              <a:rPr lang="en-US" altLang="zh-CN" dirty="0"/>
              <a:t>(5</a:t>
            </a:r>
            <a:r>
              <a:rPr lang="zh-CN" altLang="en-US" dirty="0"/>
              <a:t>位地址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87822" y="907154"/>
          <a:ext cx="7265523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725"/>
                <a:gridCol w="1649987"/>
                <a:gridCol w="4148811"/>
              </a:tblGrid>
              <a:tr h="448602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助记符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释义</a:t>
                      </a:r>
                      <a:endParaRPr lang="zh-CN" altLang="en-US" sz="1800" dirty="0"/>
                    </a:p>
                  </a:txBody>
                  <a:tcPr marL="110425" marR="110425" marT="55307" marB="55307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87822" y="1307515"/>
          <a:ext cx="726552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187"/>
                <a:gridCol w="1659524"/>
                <a:gridCol w="4148811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   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487691" y="1733026"/>
          <a:ext cx="727517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147"/>
                <a:gridCol w="1663884"/>
                <a:gridCol w="4150147"/>
              </a:tblGrid>
              <a:tr h="44860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汇编器保留，临时变量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87678" y="2158537"/>
          <a:ext cx="726566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247"/>
                <a:gridCol w="1661706"/>
                <a:gridCol w="4144715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函数调用返回值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487678" y="2584048"/>
          <a:ext cx="7265672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22"/>
                <a:gridCol w="1657350"/>
                <a:gridCol w="4152900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个函数调用参数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487665" y="3009559"/>
          <a:ext cx="7256160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10"/>
                <a:gridCol w="1676400"/>
                <a:gridCol w="4133850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暂存寄存器，调用者按需保存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4901" marB="5490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487652" y="3435070"/>
          <a:ext cx="7265698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923"/>
                <a:gridCol w="1685925"/>
                <a:gridCol w="4133850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save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寄存器，被调用者按需保存</a:t>
                      </a:r>
                      <a:endParaRPr lang="zh-CN" altLang="en-US" sz="18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487639" y="3860581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461"/>
                <a:gridCol w="1685925"/>
                <a:gridCol w="4124325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rgbClr val="FF0000"/>
                          </a:solidFill>
                        </a:rPr>
                        <a:t>暂存寄存器，同上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487678" y="4286092"/>
          <a:ext cx="726566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896"/>
                <a:gridCol w="1661707"/>
                <a:gridCol w="4116066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$k0~$k1</a:t>
                      </a:r>
                      <a:endParaRPr lang="en-US" altLang="zh-CN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操作系统保留，中断异常处理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487666" y="4711603"/>
          <a:ext cx="7265684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408"/>
                <a:gridCol w="1656511"/>
                <a:gridCol w="4107765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全局指针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(Global Pointer)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487653" y="5137114"/>
          <a:ext cx="7265697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73"/>
                <a:gridCol w="1652157"/>
                <a:gridCol w="4116067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堆栈指针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(Stack Pointer)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25" marR="110425" marT="55307" marB="55307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487639" y="5562625"/>
          <a:ext cx="7265709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486"/>
                <a:gridCol w="1661707"/>
                <a:gridCol w="4106516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帧指针   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(Frame Pointer)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25" marR="110425" marT="54845" marB="54845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487638" y="5988132"/>
          <a:ext cx="7265711" cy="448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021"/>
                <a:gridCol w="1663894"/>
                <a:gridCol w="4092796"/>
              </a:tblGrid>
              <a:tr h="448602"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</a:rPr>
                        <a:t>函数返回地址  </a:t>
                      </a:r>
                      <a:r>
                        <a:rPr lang="en-US" altLang="zh-CN" sz="18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(Return Address)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425" marR="110425" marT="55071" marB="55071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7858567" y="3829585"/>
            <a:ext cx="3952434" cy="2678856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位通用寄存器</a:t>
            </a:r>
            <a:r>
              <a:rPr lang="en-US" altLang="zh-CN" sz="2000" b="1" dirty="0"/>
              <a:t>$0~$31</a:t>
            </a:r>
            <a:endParaRPr lang="en-US" altLang="zh-CN" sz="2000" b="1" dirty="0"/>
          </a:p>
          <a:p>
            <a:r>
              <a:rPr lang="en-US" altLang="zh-CN" sz="2000" b="1" dirty="0"/>
              <a:t>32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位单精度浮点寄存器</a:t>
            </a:r>
            <a:r>
              <a:rPr lang="en-US" altLang="zh-CN" sz="2000" b="1" dirty="0"/>
              <a:t>f</a:t>
            </a:r>
            <a:r>
              <a:rPr lang="en-US" altLang="zh-CN" sz="2000" b="1" baseline="-5000" dirty="0"/>
              <a:t>0</a:t>
            </a:r>
            <a:r>
              <a:rPr lang="en-US" altLang="zh-CN" sz="2000" b="1" dirty="0"/>
              <a:t>-f</a:t>
            </a:r>
            <a:r>
              <a:rPr lang="en-US" altLang="zh-CN" sz="2000" b="1" baseline="-5000" dirty="0"/>
              <a:t>31</a:t>
            </a:r>
            <a:endParaRPr lang="en-US" altLang="zh-CN" sz="2000" b="1" baseline="-5000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个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位乘、商寄存器 </a:t>
            </a:r>
            <a:r>
              <a:rPr lang="en-US" altLang="zh-CN" sz="2000" b="1" dirty="0"/>
              <a:t>H</a:t>
            </a:r>
            <a:r>
              <a:rPr lang="en-US" altLang="zh-CN" sz="2000" b="1" baseline="-25000" dirty="0"/>
              <a:t>i</a:t>
            </a:r>
            <a:r>
              <a:rPr lang="zh-CN" altLang="en-US" sz="2000" b="1" baseline="-5000" dirty="0"/>
              <a:t> 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L</a:t>
            </a:r>
            <a:r>
              <a:rPr lang="en-US" altLang="zh-CN" sz="2000" b="1" baseline="-25000" dirty="0"/>
              <a:t>0</a:t>
            </a:r>
            <a:endParaRPr lang="en-US" altLang="zh-CN" sz="2000" b="1" baseline="-25000" dirty="0"/>
          </a:p>
          <a:p>
            <a:r>
              <a:rPr lang="zh-CN" altLang="en-US" sz="2000" b="1" dirty="0"/>
              <a:t>程序寄存器</a:t>
            </a:r>
            <a:r>
              <a:rPr lang="en-US" altLang="zh-CN" sz="2000" b="1" dirty="0"/>
              <a:t>PC</a:t>
            </a:r>
            <a:r>
              <a:rPr lang="zh-CN" altLang="en-US" sz="2000" b="1" dirty="0"/>
              <a:t>是单独的寄存器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C00000"/>
                </a:solidFill>
              </a:rPr>
              <a:t>无程序状态寄存器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r>
              <a:rPr lang="en-US" altLang="zh-CN" sz="2000" b="1" dirty="0"/>
              <a:t>RISC-V</a:t>
            </a:r>
            <a:r>
              <a:rPr lang="zh-CN" altLang="en-US" sz="2000" b="1" dirty="0"/>
              <a:t>也有类似的</a:t>
            </a:r>
            <a:r>
              <a:rPr lang="en-US" altLang="zh-CN" sz="2000" b="1" dirty="0"/>
              <a:t>32</a:t>
            </a:r>
            <a:r>
              <a:rPr lang="zh-CN" altLang="en-US" sz="2000" b="1" dirty="0"/>
              <a:t>个寄存器设置</a:t>
            </a:r>
            <a:endParaRPr lang="en-US" altLang="zh-CN" sz="2000" b="1" dirty="0"/>
          </a:p>
        </p:txBody>
      </p:sp>
      <p:grpSp>
        <p:nvGrpSpPr>
          <p:cNvPr id="18" name="组合 17"/>
          <p:cNvGrpSpPr/>
          <p:nvPr/>
        </p:nvGrpSpPr>
        <p:grpSpPr>
          <a:xfrm>
            <a:off x="7217721" y="1750106"/>
            <a:ext cx="4301179" cy="777965"/>
            <a:chOff x="571368" y="4534293"/>
            <a:chExt cx="2672205" cy="777965"/>
          </a:xfrm>
        </p:grpSpPr>
        <p:sp>
          <p:nvSpPr>
            <p:cNvPr id="19" name="矩形 18"/>
            <p:cNvSpPr/>
            <p:nvPr/>
          </p:nvSpPr>
          <p:spPr>
            <a:xfrm>
              <a:off x="747312" y="4732301"/>
              <a:ext cx="2313745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71368" y="4534293"/>
              <a:ext cx="26722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中断异常时寄存器如何保存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?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487822" y="942764"/>
            <a:ext cx="11250088" cy="671432"/>
          </a:xfrm>
          <a:prstGeom prst="roundRect">
            <a:avLst>
              <a:gd name="adj" fmla="val 3855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指令格式设计举例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10515599" cy="799126"/>
          </a:xfrm>
        </p:spPr>
        <p:txBody>
          <a:bodyPr/>
          <a:lstStyle/>
          <a:p>
            <a:r>
              <a:rPr lang="zh-CN" altLang="en-US" sz="2800" b="1" dirty="0"/>
              <a:t>例</a:t>
            </a:r>
            <a:r>
              <a:rPr lang="en-US" altLang="zh-CN" sz="2800" b="1" dirty="0"/>
              <a:t>3. </a:t>
            </a:r>
            <a:r>
              <a:rPr lang="zh-CN" altLang="en-US" dirty="0"/>
              <a:t>分析以下指令格式及寻址方式特点？</a:t>
            </a:r>
            <a:endParaRPr lang="zh-CN" altLang="en-US" dirty="0"/>
          </a:p>
        </p:txBody>
      </p:sp>
      <p:sp>
        <p:nvSpPr>
          <p:cNvPr id="4" name="内容占位符 2"/>
          <p:cNvSpPr txBox="1"/>
          <p:nvPr/>
        </p:nvSpPr>
        <p:spPr>
          <a:xfrm>
            <a:off x="637112" y="3560738"/>
            <a:ext cx="11100798" cy="308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rgbClr val="FFC000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812800" indent="-355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p"/>
              <a:defRPr sz="2000" kern="12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1</a:t>
            </a:r>
            <a:r>
              <a:rPr lang="zh-CN" altLang="en-US" sz="2000" dirty="0"/>
              <a:t>）二地址指令；</a:t>
            </a:r>
            <a:endParaRPr lang="zh-CN" altLang="en-US" sz="2000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）操作码可指定</a:t>
            </a:r>
            <a:r>
              <a:rPr lang="en-US" altLang="zh-CN" sz="2000" dirty="0"/>
              <a:t>16</a:t>
            </a:r>
            <a:r>
              <a:rPr lang="zh-CN" altLang="en-US" sz="2000" dirty="0"/>
              <a:t>条指令；</a:t>
            </a:r>
            <a:endParaRPr lang="zh-CN" altLang="en-US" sz="2000" dirty="0"/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）源和目的均有</a:t>
            </a:r>
            <a:r>
              <a:rPr lang="en-US" altLang="zh-CN" sz="2000" dirty="0"/>
              <a:t>8</a:t>
            </a:r>
            <a:r>
              <a:rPr lang="zh-CN" altLang="en-US" sz="2000" dirty="0"/>
              <a:t>种寻址方式；</a:t>
            </a:r>
            <a:endParaRPr lang="zh-CN" altLang="en-US" sz="2000" dirty="0"/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）源地址寄存器和目的地址寄存器均有</a:t>
            </a:r>
            <a:r>
              <a:rPr lang="en-US" altLang="zh-CN" sz="2000" dirty="0"/>
              <a:t>8</a:t>
            </a:r>
            <a:r>
              <a:rPr lang="zh-CN" altLang="en-US" sz="2000" dirty="0"/>
              <a:t>个；</a:t>
            </a:r>
            <a:endParaRPr lang="zh-CN" altLang="en-US" sz="2000" dirty="0"/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）可寻址范围</a:t>
            </a:r>
            <a:r>
              <a:rPr lang="zh-CN" altLang="en-US" sz="2000"/>
              <a:t>为</a:t>
            </a:r>
            <a:r>
              <a:rPr lang="en-US" altLang="zh-CN" sz="2000"/>
              <a:t>1~64K</a:t>
            </a:r>
            <a:r>
              <a:rPr lang="zh-CN" altLang="en-US" sz="2000"/>
              <a:t>（与机器字长有关）</a:t>
            </a:r>
            <a:endParaRPr lang="en-US" altLang="zh-CN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749558" y="2369974"/>
            <a:ext cx="6332248" cy="432049"/>
            <a:chOff x="4108085" y="1942889"/>
            <a:chExt cx="5514703" cy="43204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矩形 13"/>
            <p:cNvSpPr/>
            <p:nvPr/>
          </p:nvSpPr>
          <p:spPr>
            <a:xfrm>
              <a:off x="4108085" y="1942890"/>
              <a:ext cx="1162696" cy="432048"/>
            </a:xfrm>
            <a:prstGeom prst="rect">
              <a:avLst/>
            </a:prstGeom>
            <a:solidFill>
              <a:srgbClr val="CCFF66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OP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5262945" y="1942889"/>
              <a:ext cx="4359843" cy="432048"/>
              <a:chOff x="5730213" y="1335507"/>
              <a:chExt cx="3687973" cy="432048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496193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578619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654416" y="1335507"/>
                <a:ext cx="921993" cy="432048"/>
              </a:xfrm>
              <a:prstGeom prst="rect">
                <a:avLst/>
              </a:prstGeom>
              <a:solidFill>
                <a:srgbClr val="00B0F0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Reg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5730213" y="1335507"/>
                <a:ext cx="921993" cy="43204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Mode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075624" y="2791696"/>
            <a:ext cx="5006182" cy="381068"/>
            <a:chOff x="5262945" y="2363363"/>
            <a:chExt cx="5006182" cy="381068"/>
          </a:xfrm>
        </p:grpSpPr>
        <p:grpSp>
          <p:nvGrpSpPr>
            <p:cNvPr id="21" name="组合 20"/>
            <p:cNvGrpSpPr/>
            <p:nvPr/>
          </p:nvGrpSpPr>
          <p:grpSpPr>
            <a:xfrm>
              <a:off x="5262945" y="2363363"/>
              <a:ext cx="2506090" cy="362546"/>
              <a:chOff x="5262945" y="2363363"/>
              <a:chExt cx="2506090" cy="362546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7769035" y="2363363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接连接符 21"/>
            <p:cNvCxnSpPr/>
            <p:nvPr/>
          </p:nvCxnSpPr>
          <p:spPr>
            <a:xfrm>
              <a:off x="10269127" y="2381885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4084621" y="2834313"/>
            <a:ext cx="2488095" cy="369332"/>
            <a:chOff x="5260333" y="2401813"/>
            <a:chExt cx="2171546" cy="369332"/>
          </a:xfrm>
        </p:grpSpPr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5445909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28" name="Line 63"/>
              <p:cNvSpPr>
                <a:spLocks noChangeShapeType="1"/>
              </p:cNvSpPr>
              <p:nvPr/>
            </p:nvSpPr>
            <p:spPr bwMode="auto">
              <a:xfrm>
                <a:off x="4087" y="-12635"/>
                <a:ext cx="117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27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90713" y="2834313"/>
            <a:ext cx="2479095" cy="369332"/>
            <a:chOff x="7459078" y="2407228"/>
            <a:chExt cx="2165195" cy="369332"/>
          </a:xfrm>
        </p:grpSpPr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7735867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目的地址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33" name="Line 63"/>
              <p:cNvSpPr>
                <a:spLocks noChangeShapeType="1"/>
              </p:cNvSpPr>
              <p:nvPr/>
            </p:nvSpPr>
            <p:spPr bwMode="auto">
              <a:xfrm>
                <a:off x="4113" y="-2803"/>
                <a:ext cx="11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3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4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sp>
        <p:nvSpPr>
          <p:cNvPr id="35" name="TextBox 11"/>
          <p:cNvSpPr txBox="1"/>
          <p:nvPr/>
        </p:nvSpPr>
        <p:spPr>
          <a:xfrm>
            <a:off x="3631205" y="2017754"/>
            <a:ext cx="557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12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6701" y="2017754"/>
            <a:ext cx="6827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15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7" name="TextBox 11"/>
          <p:cNvSpPr txBox="1"/>
          <p:nvPr/>
        </p:nvSpPr>
        <p:spPr>
          <a:xfrm>
            <a:off x="3997071" y="2017754"/>
            <a:ext cx="529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11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8" name="TextBox 11"/>
          <p:cNvSpPr txBox="1"/>
          <p:nvPr/>
        </p:nvSpPr>
        <p:spPr>
          <a:xfrm>
            <a:off x="5037829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9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39" name="TextBox 11"/>
          <p:cNvSpPr txBox="1"/>
          <p:nvPr/>
        </p:nvSpPr>
        <p:spPr>
          <a:xfrm>
            <a:off x="5286320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8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6271247" y="2017754"/>
            <a:ext cx="395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6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6472495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5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7444086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3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4" name="TextBox 11"/>
          <p:cNvSpPr txBox="1"/>
          <p:nvPr/>
        </p:nvSpPr>
        <p:spPr>
          <a:xfrm>
            <a:off x="773454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2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  <p:sp>
        <p:nvSpPr>
          <p:cNvPr id="45" name="TextBox 11"/>
          <p:cNvSpPr txBox="1"/>
          <p:nvPr/>
        </p:nvSpPr>
        <p:spPr>
          <a:xfrm>
            <a:off x="8715469" y="2017754"/>
            <a:ext cx="497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000" b="1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rPr>
              <a:t>0</a:t>
            </a:r>
            <a:endParaRPr lang="zh-CN" altLang="en-US" sz="2000" b="1" kern="0" dirty="0">
              <a:solidFill>
                <a:srgbClr val="0070C0"/>
              </a:solidFill>
              <a:latin typeface="Arial" panose="020B0604020202020204" pitchFamily="34" charset="0"/>
              <a:ea typeface="华文细黑" panose="0201060004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/>
              <a:t>例</a:t>
            </a:r>
            <a:r>
              <a:rPr lang="en-US" altLang="zh-CN" sz="2400" b="1" dirty="0"/>
              <a:t>4. </a:t>
            </a: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源操作数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目的操作数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993900"/>
                <a:gridCol w="914400"/>
                <a:gridCol w="2405522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该指令系统最多可有多少条指令？该计算机最多有多少个通用寄存器？存储器地址寄存器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和存储器数据寄存器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MDR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至少需要多少位？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 lnSpcReduction="10000"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400" dirty="0">
                <a:solidFill>
                  <a:srgbClr val="000000"/>
                </a:solidFill>
              </a:rPr>
              <a:t>16</a:t>
            </a:r>
            <a:r>
              <a:rPr lang="zh-CN" altLang="en-US" sz="24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400" dirty="0">
                <a:solidFill>
                  <a:srgbClr val="000000"/>
                </a:solidFill>
              </a:rPr>
              <a:t>128KB</a:t>
            </a:r>
            <a:r>
              <a:rPr lang="zh-CN" altLang="en-US" sz="24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3200" baseline="30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4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999163" y="942764"/>
            <a:ext cx="4357687" cy="1123949"/>
            <a:chOff x="3595688" y="1303339"/>
            <a:chExt cx="4357687" cy="1123949"/>
          </a:xfrm>
        </p:grpSpPr>
        <p:sp>
          <p:nvSpPr>
            <p:cNvPr id="17" name="矩形 16"/>
            <p:cNvSpPr/>
            <p:nvPr/>
          </p:nvSpPr>
          <p:spPr>
            <a:xfrm>
              <a:off x="3595689" y="1660526"/>
              <a:ext cx="92868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OP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5243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816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S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3887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</a:t>
              </a:r>
              <a:r>
                <a:rPr kumimoji="0" lang="en-US" altLang="zh-CN" sz="1800" b="0" i="0" u="none" strike="noStrike" kern="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096125" y="166052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d</a:t>
              </a:r>
              <a:endParaRPr kumimoji="0" lang="zh-CN" altLang="en-US" sz="1800" b="0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Box 28"/>
            <p:cNvSpPr txBox="1">
              <a:spLocks noChangeArrowheads="1"/>
            </p:cNvSpPr>
            <p:nvPr/>
          </p:nvSpPr>
          <p:spPr bwMode="auto">
            <a:xfrm>
              <a:off x="3595688" y="1303339"/>
              <a:ext cx="11430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15      12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TextBox 30"/>
            <p:cNvSpPr txBox="1">
              <a:spLocks noChangeArrowheads="1"/>
            </p:cNvSpPr>
            <p:nvPr/>
          </p:nvSpPr>
          <p:spPr bwMode="auto">
            <a:xfrm>
              <a:off x="45958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11                    6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TextBox 31"/>
            <p:cNvSpPr txBox="1">
              <a:spLocks noChangeArrowheads="1"/>
            </p:cNvSpPr>
            <p:nvPr/>
          </p:nvSpPr>
          <p:spPr bwMode="auto">
            <a:xfrm>
              <a:off x="6310313" y="1303339"/>
              <a:ext cx="1643062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5                     0</a:t>
              </a: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TextBox 32"/>
            <p:cNvSpPr txBox="1">
              <a:spLocks noChangeArrowheads="1"/>
            </p:cNvSpPr>
            <p:nvPr/>
          </p:nvSpPr>
          <p:spPr bwMode="auto">
            <a:xfrm>
              <a:off x="4845844" y="2089150"/>
              <a:ext cx="11430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源操作数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6" name="TextBox 33"/>
            <p:cNvSpPr txBox="1">
              <a:spLocks noChangeArrowheads="1"/>
            </p:cNvSpPr>
            <p:nvPr/>
          </p:nvSpPr>
          <p:spPr bwMode="auto">
            <a:xfrm>
              <a:off x="6488906" y="2089150"/>
              <a:ext cx="13573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目的操作数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231377" y="2296005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993900"/>
                <a:gridCol w="914400"/>
                <a:gridCol w="2405522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814387" y="5328709"/>
            <a:ext cx="10499161" cy="11101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）转移指令的目标地址范围是多少？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822" y="257614"/>
            <a:ext cx="3690478" cy="617641"/>
          </a:xfrm>
        </p:spPr>
        <p:txBody>
          <a:bodyPr/>
          <a:lstStyle/>
          <a:p>
            <a:r>
              <a:rPr lang="en-US" altLang="zh-CN" dirty="0"/>
              <a:t>2010</a:t>
            </a:r>
            <a:r>
              <a:rPr lang="zh-CN" altLang="en-US" dirty="0"/>
              <a:t>研究生统考例题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942764"/>
            <a:ext cx="4386367" cy="3883236"/>
          </a:xfrm>
        </p:spPr>
        <p:txBody>
          <a:bodyPr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000000"/>
                </a:solidFill>
              </a:rPr>
              <a:t>某计算机字长为</a:t>
            </a:r>
            <a:r>
              <a:rPr lang="en-US" altLang="zh-CN" sz="2000" dirty="0">
                <a:solidFill>
                  <a:srgbClr val="000000"/>
                </a:solidFill>
              </a:rPr>
              <a:t>16</a:t>
            </a:r>
            <a:r>
              <a:rPr lang="zh-CN" altLang="en-US" sz="2000" dirty="0">
                <a:solidFill>
                  <a:srgbClr val="000000"/>
                </a:solidFill>
              </a:rPr>
              <a:t>位，主存地址空间大小为</a:t>
            </a:r>
            <a:r>
              <a:rPr lang="en-US" altLang="zh-CN" sz="2000" dirty="0">
                <a:solidFill>
                  <a:srgbClr val="000000"/>
                </a:solidFill>
              </a:rPr>
              <a:t>128KB</a:t>
            </a:r>
            <a:r>
              <a:rPr lang="zh-CN" altLang="en-US" sz="2000" dirty="0">
                <a:solidFill>
                  <a:srgbClr val="000000"/>
                </a:solidFill>
              </a:rPr>
              <a:t>，按字编址。采用单字长指令格式，指令各字段定义如图，转移地址采用相对寻址方式，相对偏移量用补码表示。寻址方式如图。</a:t>
            </a:r>
            <a:endParaRPr lang="zh-CN" altLang="en-US" sz="2800" baseline="300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000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5320277" y="1104897"/>
          <a:ext cx="6082172" cy="2286002"/>
        </p:xfrm>
        <a:graphic>
          <a:graphicData uri="http://schemas.openxmlformats.org/drawingml/2006/table">
            <a:tbl>
              <a:tblPr firstRow="1" bandRow="1"/>
              <a:tblGrid>
                <a:gridCol w="768350"/>
                <a:gridCol w="1993900"/>
                <a:gridCol w="914400"/>
                <a:gridCol w="2405522"/>
              </a:tblGrid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M</a:t>
                      </a:r>
                      <a:r>
                        <a:rPr lang="en-US" altLang="zh-CN" sz="1600" baseline="-25000" dirty="0"/>
                        <a:t>s</a:t>
                      </a:r>
                      <a:r>
                        <a:rPr lang="en-US" altLang="zh-CN" sz="1600" dirty="0"/>
                        <a:t>/</a:t>
                      </a:r>
                      <a:r>
                        <a:rPr lang="en-US" altLang="zh-CN" sz="1600" dirty="0" err="1"/>
                        <a:t>M</a:t>
                      </a:r>
                      <a:r>
                        <a:rPr lang="en-US" altLang="zh-CN" sz="1600" baseline="-25000" dirty="0" err="1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3543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baseline="300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</a:t>
                      </a:r>
                      <a:r>
                        <a:rPr lang="en-US" altLang="zh-CN" sz="1600" dirty="0"/>
                        <a:t>=((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)),(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)+1→(</a:t>
                      </a:r>
                      <a:r>
                        <a:rPr lang="en-US" altLang="zh-CN" sz="1600" baseline="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baseline="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</a:tr>
              <a:tr h="46264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600" dirty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/>
                        <a:t>D(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CN" altLang="en-US" sz="1600" dirty="0"/>
                        <a:t>转移目标地址</a:t>
                      </a:r>
                      <a:r>
                        <a:rPr lang="en-US" altLang="zh-CN" sz="1600" dirty="0"/>
                        <a:t>=(PC)+(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n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8" name="TextBox 35"/>
          <p:cNvSpPr txBox="1">
            <a:spLocks noChangeArrowheads="1"/>
          </p:cNvSpPr>
          <p:nvPr/>
        </p:nvSpPr>
        <p:spPr bwMode="auto">
          <a:xfrm>
            <a:off x="5231377" y="4672012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(x)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表示存储器地址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或寄存器</a:t>
            </a:r>
            <a:r>
              <a:rPr lang="en-US" altLang="zh-CN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x</a:t>
            </a:r>
            <a:r>
              <a:rPr lang="zh-CN" altLang="en-US" sz="1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的内容</a:t>
            </a:r>
            <a:endParaRPr lang="zh-CN" altLang="en-US" sz="1400" i="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903288" y="3897313"/>
            <a:ext cx="10499161" cy="26050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）若操作码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0010B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表示加法操作，助记符为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add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，寄存器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的编号分别为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100B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101B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R4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R5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，地址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5678H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中的内容为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1234H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，则汇编语句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add  (R4),(R5)+ 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逗号前为源操作数，逗号后为目的操作数，对应的机器码是多少？用十六进制表示。该指令执行以后，哪些寄存器和存储单元的内容会发生改变？改变后的内容是什么？</a:t>
            </a:r>
            <a:endParaRPr lang="zh-CN" altLang="en-US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5.6 CISC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与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RISC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5.7 </a:t>
            </a:r>
            <a:r>
              <a:rPr lang="zh-CN" altLang="en-US" b="1" dirty="0"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指令系统发展方向</a:t>
            </a:r>
            <a:endParaRPr lang="zh-CN" altLang="en-US" dirty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zh-CN" b="1" dirty="0">
                <a:latin typeface="+mn-lt"/>
              </a:rPr>
              <a:t>CISC---</a:t>
            </a:r>
            <a:r>
              <a:rPr lang="zh-CN" altLang="en-US" b="1" dirty="0">
                <a:latin typeface="+mn-lt"/>
              </a:rPr>
              <a:t>复杂指令系统计算机 </a:t>
            </a:r>
            <a:endParaRPr lang="zh-CN" altLang="en-US" b="1" dirty="0">
              <a:latin typeface="+mn-lt"/>
            </a:endParaRPr>
          </a:p>
          <a:p>
            <a:pPr lvl="1" eaLnBrk="1" hangingPunct="1"/>
            <a:r>
              <a:rPr lang="en-US" altLang="zh-CN" sz="2400" dirty="0">
                <a:latin typeface="+mn-lt"/>
              </a:rPr>
              <a:t>Complex Instruction System Computer</a:t>
            </a:r>
            <a:endParaRPr lang="en-US" altLang="zh-CN" sz="2400" dirty="0">
              <a:latin typeface="+mn-lt"/>
            </a:endParaRPr>
          </a:p>
          <a:p>
            <a:pPr lvl="1" eaLnBrk="1" hangingPunct="1"/>
            <a:r>
              <a:rPr kumimoji="1" lang="zh-CN" altLang="en-US" sz="2400" dirty="0">
                <a:latin typeface="+mn-lt"/>
              </a:rPr>
              <a:t>指令数量多，指令功能，复杂的计算机。</a:t>
            </a:r>
            <a:endParaRPr kumimoji="1" lang="en-US" altLang="zh-CN" sz="2400" dirty="0">
              <a:latin typeface="+mn-lt"/>
            </a:endParaRPr>
          </a:p>
          <a:p>
            <a:pPr lvl="1" eaLnBrk="1" hangingPunct="1"/>
            <a:r>
              <a:rPr kumimoji="1" lang="en-US" altLang="zh-CN" sz="2400" b="1" dirty="0">
                <a:latin typeface="+mn-lt"/>
              </a:rPr>
              <a:t>Intel X86</a:t>
            </a:r>
            <a:endParaRPr kumimoji="1" lang="zh-CN" altLang="en-US" sz="2400" b="1" dirty="0">
              <a:latin typeface="+mn-lt"/>
            </a:endParaRPr>
          </a:p>
          <a:p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RISC---</a:t>
            </a:r>
            <a:r>
              <a:rPr lang="zh-CN" altLang="en-US" b="1" dirty="0">
                <a:latin typeface="+mn-lt"/>
              </a:rPr>
              <a:t>精简指令系统计算机</a:t>
            </a:r>
            <a:endParaRPr lang="zh-CN" altLang="en-US" b="1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Reduced  Instruction System Computer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zh-CN" altLang="en-US" sz="2400" dirty="0">
                <a:latin typeface="+mn-lt"/>
              </a:rPr>
              <a:t>指令数量少，指令功能单一的计算机。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dirty="0">
                <a:latin typeface="+mn-lt"/>
              </a:rPr>
              <a:t>1982</a:t>
            </a:r>
            <a:r>
              <a:rPr lang="zh-CN" altLang="en-US" sz="2400" dirty="0">
                <a:latin typeface="+mn-lt"/>
              </a:rPr>
              <a:t>年后的指令系统基本都是</a:t>
            </a:r>
            <a:r>
              <a:rPr lang="en-US" altLang="zh-CN" sz="2400" dirty="0">
                <a:latin typeface="+mn-lt"/>
              </a:rPr>
              <a:t>RISC </a:t>
            </a:r>
            <a:endParaRPr lang="en-US" altLang="zh-CN" sz="2400" dirty="0">
              <a:latin typeface="+mn-lt"/>
            </a:endParaRPr>
          </a:p>
          <a:p>
            <a:pPr lvl="1"/>
            <a:r>
              <a:rPr lang="en-US" altLang="zh-CN" sz="2400" b="1" dirty="0"/>
              <a:t>MIPS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RISC-V</a:t>
            </a:r>
            <a:endParaRPr lang="en-US" altLang="zh-CN" sz="2400" b="1" dirty="0"/>
          </a:p>
          <a:p>
            <a:r>
              <a:rPr lang="en-US" altLang="zh-CN" sz="2400" b="1" dirty="0"/>
              <a:t>CISC</a:t>
            </a:r>
            <a:r>
              <a:rPr lang="zh-CN" altLang="en-US" sz="2400" b="1" dirty="0"/>
              <a:t>、 </a:t>
            </a:r>
            <a:r>
              <a:rPr lang="en-US" altLang="zh-CN" sz="2400" b="1" dirty="0"/>
              <a:t>RISC</a:t>
            </a:r>
            <a:r>
              <a:rPr lang="zh-CN" altLang="en-US" sz="2400" b="1" dirty="0"/>
              <a:t>互相融合</a:t>
            </a:r>
            <a:endParaRPr lang="zh-CN" altLang="en-US" sz="2400" b="1" dirty="0"/>
          </a:p>
          <a:p>
            <a:pPr lvl="1"/>
            <a:endParaRPr lang="zh-CN" altLang="en-US" sz="2400" dirty="0">
              <a:latin typeface="+mn-lt"/>
            </a:endParaRPr>
          </a:p>
          <a:p>
            <a:pPr eaLnBrk="1" hangingPunct="1"/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3429000"/>
            <a:ext cx="4572000" cy="28479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精减指令系统</a:t>
            </a:r>
            <a:r>
              <a:rPr lang="en-US" altLang="zh-CN" dirty="0"/>
              <a:t>(RISC)</a:t>
            </a:r>
            <a:endParaRPr lang="en-US" altLang="zh-CN" dirty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400" b="1" dirty="0"/>
              <a:t>指令条数少</a:t>
            </a:r>
            <a:r>
              <a:rPr lang="zh-CN" altLang="en-US" sz="2400" dirty="0"/>
              <a:t>，只保留使用频率最高的简单指令，指令定长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便于硬件实现，用软件实现复杂指令功能</a:t>
            </a:r>
            <a:endParaRPr lang="zh-CN" altLang="en-US" sz="1800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b="1" dirty="0"/>
              <a:t>Load/Store</a:t>
            </a:r>
            <a:r>
              <a:rPr lang="zh-CN" altLang="en-US" sz="2400" b="1" dirty="0"/>
              <a:t>架构</a:t>
            </a:r>
            <a:endParaRPr lang="en-US" altLang="zh-CN" sz="2400" b="1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只有存</a:t>
            </a:r>
            <a:r>
              <a:rPr lang="en-US" altLang="zh-CN" sz="1800" dirty="0"/>
              <a:t>/</a:t>
            </a:r>
            <a:r>
              <a:rPr lang="zh-CN" altLang="en-US" sz="1800" dirty="0"/>
              <a:t>取数指令才能访问存储器，其余指令的操作都在寄存器之间进行</a:t>
            </a:r>
            <a:endParaRPr lang="en-US" altLang="zh-CN" sz="18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en-US" altLang="zh-CN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/>
              <a:t>指令长度固定，指令格式简单、寻址方式简单</a:t>
            </a:r>
            <a:endParaRPr lang="en-US" altLang="zh-CN" sz="2400" b="1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便于硬件实现</a:t>
            </a:r>
            <a:endParaRPr lang="zh-CN" altLang="en-US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/>
              <a:t>寄存器数量多</a:t>
            </a:r>
            <a:r>
              <a:rPr lang="zh-CN" altLang="en-US" sz="2400" dirty="0"/>
              <a:t>（</a:t>
            </a:r>
            <a:r>
              <a:rPr lang="en-US" altLang="zh-CN" sz="2400" dirty="0"/>
              <a:t>32~192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lnSpc>
                <a:spcPct val="140000"/>
              </a:lnSpc>
            </a:pPr>
            <a:r>
              <a:rPr lang="zh-CN" altLang="en-US" sz="1800" dirty="0"/>
              <a:t>便于编译器实现</a:t>
            </a:r>
            <a:endParaRPr lang="zh-CN" altLang="en-US" sz="1800" dirty="0"/>
          </a:p>
          <a:p>
            <a:pPr eaLnBrk="1" hangingPunct="1">
              <a:lnSpc>
                <a:spcPct val="140000"/>
              </a:lnSpc>
            </a:pPr>
            <a:r>
              <a:rPr lang="zh-CN" altLang="en-US" sz="2400" b="1" dirty="0"/>
              <a:t>一个机器周期完成一条机器指令</a:t>
            </a:r>
            <a:endParaRPr lang="en-US" altLang="zh-CN" sz="2400" b="1" dirty="0"/>
          </a:p>
          <a:p>
            <a:pPr eaLnBrk="1" hangingPunct="1">
              <a:lnSpc>
                <a:spcPct val="140000"/>
              </a:lnSpc>
            </a:pPr>
            <a:r>
              <a:rPr lang="en-US" altLang="zh-CN" sz="2400" dirty="0"/>
              <a:t>RISC  CPU</a:t>
            </a:r>
            <a:r>
              <a:rPr lang="zh-CN" altLang="en-US" sz="2400" dirty="0"/>
              <a:t>采用</a:t>
            </a:r>
            <a:r>
              <a:rPr lang="zh-CN" altLang="en-US" sz="2400" b="1" dirty="0"/>
              <a:t>硬布线控制</a:t>
            </a:r>
            <a:r>
              <a:rPr lang="zh-CN" altLang="en-US" sz="2400" dirty="0"/>
              <a:t>，</a:t>
            </a:r>
            <a:r>
              <a:rPr lang="en-US" altLang="zh-CN" sz="2400" dirty="0"/>
              <a:t>CISC</a:t>
            </a:r>
            <a:r>
              <a:rPr lang="zh-CN" altLang="en-US" sz="2400" dirty="0"/>
              <a:t>采用微程序</a:t>
            </a:r>
            <a:endParaRPr lang="zh-CN" altLang="en-US" sz="2400" dirty="0"/>
          </a:p>
          <a:p>
            <a:pPr eaLnBrk="1" hangingPunct="1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zh-CN" sz="19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本章主要内容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latin typeface="+mj-lt"/>
              </a:rPr>
              <a:t>5.1 </a:t>
            </a:r>
            <a:r>
              <a:rPr lang="zh-CN" altLang="en-US" b="1" dirty="0">
                <a:latin typeface="+mj-lt"/>
              </a:rPr>
              <a:t>指令系统概述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5.2 </a:t>
            </a:r>
            <a:r>
              <a:rPr lang="zh-CN" altLang="en-US" b="1" dirty="0">
                <a:latin typeface="+mj-lt"/>
              </a:rPr>
              <a:t>指令格式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5.3 </a:t>
            </a:r>
            <a:r>
              <a:rPr lang="zh-CN" altLang="en-US" b="1" dirty="0">
                <a:latin typeface="+mj-lt"/>
              </a:rPr>
              <a:t>寻址方式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5.4 </a:t>
            </a:r>
            <a:r>
              <a:rPr lang="zh-CN" altLang="en-US" b="1" dirty="0">
                <a:latin typeface="+mj-lt"/>
              </a:rPr>
              <a:t>指令类型</a:t>
            </a:r>
            <a:endParaRPr lang="zh-CN" altLang="en-US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5.5 </a:t>
            </a:r>
            <a:r>
              <a:rPr lang="zh-CN" altLang="en-US" b="1" dirty="0">
                <a:latin typeface="+mj-lt"/>
              </a:rPr>
              <a:t>指令格式设计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latin typeface="+mj-lt"/>
              </a:rPr>
              <a:t>5.6 CISC</a:t>
            </a:r>
            <a:r>
              <a:rPr lang="zh-CN" altLang="en-US" b="1" dirty="0">
                <a:latin typeface="+mj-lt"/>
              </a:rPr>
              <a:t>与</a:t>
            </a:r>
            <a:r>
              <a:rPr lang="en-US" altLang="zh-CN" b="1" dirty="0">
                <a:latin typeface="+mj-lt"/>
              </a:rPr>
              <a:t>RISC</a:t>
            </a:r>
            <a:endParaRPr lang="en-US" altLang="zh-CN" b="1" dirty="0">
              <a:latin typeface="+mj-lt"/>
            </a:endParaRPr>
          </a:p>
          <a:p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5.7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指令系统举例</a:t>
            </a:r>
            <a:endParaRPr lang="zh-CN" altLang="en-US" b="1" dirty="0">
              <a:latin typeface="+mj-lt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09" y="3171041"/>
            <a:ext cx="4600313" cy="307735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PDP-11</a:t>
            </a:r>
            <a:r>
              <a:rPr lang="zh-CN" altLang="en-US" dirty="0">
                <a:latin typeface="方正舒体" panose="02010601030101010101" pitchFamily="2" charset="-122"/>
              </a:rPr>
              <a:t>指令格式</a:t>
            </a:r>
            <a:endParaRPr lang="zh-CN" altLang="en-US" dirty="0">
              <a:latin typeface="方正舒体" panose="02010601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77276" y="980668"/>
            <a:ext cx="2143273" cy="771721"/>
            <a:chOff x="5884239" y="1540134"/>
            <a:chExt cx="2143273" cy="771721"/>
          </a:xfrm>
        </p:grpSpPr>
        <p:sp>
          <p:nvSpPr>
            <p:cNvPr id="1425423" name="Rectangle 15"/>
            <p:cNvSpPr>
              <a:spLocks noChangeArrowheads="1"/>
            </p:cNvSpPr>
            <p:nvPr/>
          </p:nvSpPr>
          <p:spPr bwMode="auto">
            <a:xfrm>
              <a:off x="6219324" y="1540134"/>
              <a:ext cx="12954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寻址模式</a:t>
              </a:r>
              <a:endParaRPr lang="zh-CN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0" name="Line 17"/>
            <p:cNvSpPr>
              <a:spLocks noChangeShapeType="1"/>
            </p:cNvSpPr>
            <p:nvPr/>
          </p:nvSpPr>
          <p:spPr bwMode="auto">
            <a:xfrm flipH="1">
              <a:off x="5884239" y="1918378"/>
              <a:ext cx="982785" cy="3934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1" name="Line 18"/>
            <p:cNvSpPr>
              <a:spLocks noChangeShapeType="1"/>
            </p:cNvSpPr>
            <p:nvPr/>
          </p:nvSpPr>
          <p:spPr bwMode="auto">
            <a:xfrm>
              <a:off x="6869638" y="1918378"/>
              <a:ext cx="1157874" cy="3934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884234" y="983397"/>
            <a:ext cx="2552365" cy="766263"/>
            <a:chOff x="6891197" y="1542863"/>
            <a:chExt cx="2552365" cy="766263"/>
          </a:xfrm>
        </p:grpSpPr>
        <p:sp>
          <p:nvSpPr>
            <p:cNvPr id="1425424" name="Rectangle 16"/>
            <p:cNvSpPr>
              <a:spLocks noChangeArrowheads="1"/>
            </p:cNvSpPr>
            <p:nvPr/>
          </p:nvSpPr>
          <p:spPr bwMode="auto">
            <a:xfrm>
              <a:off x="7932262" y="1542863"/>
              <a:ext cx="1511300" cy="3968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sz="20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操作数地址</a:t>
              </a:r>
              <a:endParaRPr lang="zh-CN" alt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2" name="Line 19"/>
            <p:cNvSpPr>
              <a:spLocks noChangeShapeType="1"/>
            </p:cNvSpPr>
            <p:nvPr/>
          </p:nvSpPr>
          <p:spPr bwMode="auto">
            <a:xfrm flipV="1">
              <a:off x="6891197" y="1929656"/>
              <a:ext cx="1528134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53" name="Line 20"/>
            <p:cNvSpPr>
              <a:spLocks noChangeShapeType="1"/>
            </p:cNvSpPr>
            <p:nvPr/>
          </p:nvSpPr>
          <p:spPr bwMode="auto">
            <a:xfrm>
              <a:off x="8419331" y="1929656"/>
              <a:ext cx="692917" cy="37947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55212" y="3167370"/>
            <a:ext cx="7477101" cy="461665"/>
            <a:chOff x="2145687" y="3234045"/>
            <a:chExt cx="7477101" cy="461665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145687" y="3234045"/>
              <a:ext cx="15170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单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793761" y="3234045"/>
              <a:ext cx="5829027" cy="432049"/>
              <a:chOff x="3793761" y="3234045"/>
              <a:chExt cx="5829027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9" name="矩形 28"/>
              <p:cNvSpPr/>
              <p:nvPr/>
            </p:nvSpPr>
            <p:spPr>
              <a:xfrm>
                <a:off x="3793761" y="3234046"/>
                <a:ext cx="365432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OP(10)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" name="组合 3"/>
              <p:cNvGrpSpPr/>
              <p:nvPr/>
            </p:nvGrpSpPr>
            <p:grpSpPr>
              <a:xfrm>
                <a:off x="7448091" y="3234045"/>
                <a:ext cx="2174697" cy="432048"/>
                <a:chOff x="7578619" y="1335507"/>
                <a:chExt cx="1839567" cy="432048"/>
              </a:xfrm>
            </p:grpSpPr>
            <p:sp>
              <p:nvSpPr>
                <p:cNvPr id="30" name="矩形 29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45" name="组合 44"/>
          <p:cNvGrpSpPr/>
          <p:nvPr/>
        </p:nvGrpSpPr>
        <p:grpSpPr>
          <a:xfrm>
            <a:off x="2188065" y="1737580"/>
            <a:ext cx="7444248" cy="461665"/>
            <a:chOff x="2178540" y="1928080"/>
            <a:chExt cx="7444248" cy="461665"/>
          </a:xfrm>
        </p:grpSpPr>
        <p:sp>
          <p:nvSpPr>
            <p:cNvPr id="49" name="Text Box 5"/>
            <p:cNvSpPr txBox="1">
              <a:spLocks noChangeArrowheads="1"/>
            </p:cNvSpPr>
            <p:nvPr/>
          </p:nvSpPr>
          <p:spPr bwMode="auto">
            <a:xfrm>
              <a:off x="2178540" y="1928080"/>
              <a:ext cx="14513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kern="0" dirty="0">
                  <a:solidFill>
                    <a:srgbClr val="000000"/>
                  </a:solidFill>
                  <a:latin typeface="+mn-ea"/>
                  <a:ea typeface="+mn-ea"/>
                </a:rPr>
                <a:t>双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ea typeface="+mn-ea"/>
                </a:rPr>
                <a:t>操作数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793762" y="1942889"/>
              <a:ext cx="5829026" cy="432049"/>
              <a:chOff x="3793762" y="1942889"/>
              <a:chExt cx="5829026" cy="43204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矩形 49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  <a:endPara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21" name="组合 20"/>
          <p:cNvGrpSpPr/>
          <p:nvPr/>
        </p:nvGrpSpPr>
        <p:grpSpPr>
          <a:xfrm>
            <a:off x="5272470" y="2166448"/>
            <a:ext cx="4359843" cy="368961"/>
            <a:chOff x="5262945" y="2356948"/>
            <a:chExt cx="4359843" cy="368961"/>
          </a:xfrm>
        </p:grpSpPr>
        <p:grpSp>
          <p:nvGrpSpPr>
            <p:cNvPr id="20" name="组合 19"/>
            <p:cNvGrpSpPr/>
            <p:nvPr/>
          </p:nvGrpSpPr>
          <p:grpSpPr>
            <a:xfrm>
              <a:off x="5262945" y="2356948"/>
              <a:ext cx="2182533" cy="362546"/>
              <a:chOff x="5262945" y="2356948"/>
              <a:chExt cx="2182533" cy="362546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5262945" y="2381885"/>
                <a:ext cx="0" cy="33760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/>
              <p:nvPr/>
            </p:nvCxnSpPr>
            <p:spPr>
              <a:xfrm>
                <a:off x="7445478" y="2356948"/>
                <a:ext cx="0" cy="36254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直接连接符 69"/>
            <p:cNvCxnSpPr/>
            <p:nvPr/>
          </p:nvCxnSpPr>
          <p:spPr>
            <a:xfrm>
              <a:off x="9622788" y="2363363"/>
              <a:ext cx="0" cy="36254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5269858" y="2211313"/>
            <a:ext cx="2171546" cy="369332"/>
            <a:chOff x="5260333" y="2401813"/>
            <a:chExt cx="2171546" cy="369332"/>
          </a:xfrm>
        </p:grpSpPr>
        <p:sp>
          <p:nvSpPr>
            <p:cNvPr id="1425421" name="Rectangle 13"/>
            <p:cNvSpPr>
              <a:spLocks noChangeArrowheads="1"/>
            </p:cNvSpPr>
            <p:nvPr/>
          </p:nvSpPr>
          <p:spPr bwMode="auto">
            <a:xfrm>
              <a:off x="5600637" y="2401813"/>
              <a:ext cx="1295400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5" name="Group 62"/>
            <p:cNvGrpSpPr/>
            <p:nvPr/>
          </p:nvGrpSpPr>
          <p:grpSpPr bwMode="auto">
            <a:xfrm>
              <a:off x="5260333" y="2575286"/>
              <a:ext cx="2171546" cy="15131"/>
              <a:chOff x="816" y="-12635"/>
              <a:chExt cx="4445" cy="15131"/>
            </a:xfrm>
          </p:grpSpPr>
          <p:sp>
            <p:nvSpPr>
              <p:cNvPr id="76" name="Line 63"/>
              <p:cNvSpPr>
                <a:spLocks noChangeShapeType="1"/>
              </p:cNvSpPr>
              <p:nvPr/>
            </p:nvSpPr>
            <p:spPr bwMode="auto">
              <a:xfrm>
                <a:off x="4164" y="-12635"/>
                <a:ext cx="109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7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112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68603" y="2216728"/>
            <a:ext cx="2165195" cy="369332"/>
            <a:chOff x="7459078" y="2407228"/>
            <a:chExt cx="2165195" cy="369332"/>
          </a:xfrm>
        </p:grpSpPr>
        <p:sp>
          <p:nvSpPr>
            <p:cNvPr id="1425422" name="Rectangle 14"/>
            <p:cNvSpPr>
              <a:spLocks noChangeArrowheads="1"/>
            </p:cNvSpPr>
            <p:nvPr/>
          </p:nvSpPr>
          <p:spPr bwMode="auto">
            <a:xfrm>
              <a:off x="7721650" y="2407228"/>
              <a:ext cx="1637197" cy="369332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rgbClr val="FFCC00"/>
                </a:buClr>
                <a:buSzPct val="70000"/>
                <a:defRPr/>
              </a:pPr>
              <a:r>
                <a:rPr lang="zh-CN" altLang="en-US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目的操作数</a:t>
              </a:r>
              <a:endParaRPr lang="zh-CN" altLang="en-US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" name="Group 62"/>
            <p:cNvGrpSpPr/>
            <p:nvPr/>
          </p:nvGrpSpPr>
          <p:grpSpPr bwMode="auto">
            <a:xfrm>
              <a:off x="7459078" y="2569987"/>
              <a:ext cx="2165195" cy="5299"/>
              <a:chOff x="816" y="-2803"/>
              <a:chExt cx="4432" cy="5299"/>
            </a:xfrm>
          </p:grpSpPr>
          <p:sp>
            <p:nvSpPr>
              <p:cNvPr id="83" name="Line 63"/>
              <p:cNvSpPr>
                <a:spLocks noChangeShapeType="1"/>
              </p:cNvSpPr>
              <p:nvPr/>
            </p:nvSpPr>
            <p:spPr bwMode="auto">
              <a:xfrm>
                <a:off x="4332" y="-2803"/>
                <a:ext cx="9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" name="Line 64"/>
              <p:cNvSpPr>
                <a:spLocks noChangeShapeType="1"/>
              </p:cNvSpPr>
              <p:nvPr/>
            </p:nvSpPr>
            <p:spPr bwMode="auto">
              <a:xfrm flipH="1">
                <a:off x="816" y="2496"/>
                <a:ext cx="93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487823" y="4264647"/>
            <a:ext cx="11181993" cy="2315140"/>
            <a:chOff x="487823" y="4264647"/>
            <a:chExt cx="11181993" cy="231514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2206" y="4856344"/>
              <a:ext cx="3150982" cy="1663885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925" y="4264647"/>
              <a:ext cx="1730554" cy="517814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8245" y="4264647"/>
              <a:ext cx="2901571" cy="2255582"/>
            </a:xfrm>
            <a:prstGeom prst="rect">
              <a:avLst/>
            </a:prstGeom>
          </p:spPr>
        </p:pic>
        <p:sp>
          <p:nvSpPr>
            <p:cNvPr id="95" name="Rectangle 3"/>
            <p:cNvSpPr txBox="1">
              <a:spLocks noChangeArrowheads="1"/>
            </p:cNvSpPr>
            <p:nvPr/>
          </p:nvSpPr>
          <p:spPr>
            <a:xfrm>
              <a:off x="487823" y="4324851"/>
              <a:ext cx="4926960" cy="22549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342900" indent="-342900" algn="just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Clr>
                  <a:srgbClr val="FFC000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812800" indent="-355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p"/>
                <a:defRPr sz="2000" kern="120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rgbClr val="FFC000"/>
                </a:buClr>
                <a:buFont typeface="Wingdings" panose="05000000000000000000" pitchFamily="2" charset="2"/>
                <a:buChar char="u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15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800" dirty="0">
                  <a:latin typeface="+mn-ea"/>
                  <a:ea typeface="+mn-ea"/>
                </a:rPr>
                <a:t>1957</a:t>
              </a:r>
              <a:r>
                <a:rPr lang="zh-CN" altLang="en-US" sz="1800" dirty="0">
                  <a:latin typeface="+mn-ea"/>
                  <a:ea typeface="+mn-ea"/>
                </a:rPr>
                <a:t>年</a:t>
              </a:r>
              <a:r>
                <a:rPr lang="en-US" altLang="zh-CN" sz="1800" b="1" dirty="0">
                  <a:latin typeface="+mn-ea"/>
                  <a:ea typeface="+mn-ea"/>
                </a:rPr>
                <a:t>DEC</a:t>
              </a:r>
              <a:r>
                <a:rPr lang="zh-CN" altLang="en-US" sz="1800" dirty="0">
                  <a:latin typeface="+mn-ea"/>
                  <a:ea typeface="+mn-ea"/>
                </a:rPr>
                <a:t>公司成立，生产小型计算机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</a:rPr>
                <a:t>1970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PDP-11</a:t>
              </a:r>
              <a:r>
                <a:rPr lang="zh-CN" altLang="en-US" sz="1800" dirty="0">
                  <a:latin typeface="+mn-ea"/>
                </a:rPr>
                <a:t>诞生</a:t>
              </a:r>
              <a:endParaRPr lang="en-US" altLang="zh-CN" sz="1800" dirty="0">
                <a:latin typeface="+mn-ea"/>
              </a:endParaRPr>
            </a:p>
            <a:p>
              <a:pPr marL="628650" lvl="1" indent="-363855"/>
              <a:r>
                <a:rPr lang="en-US" altLang="zh-CN" sz="1600" dirty="0">
                  <a:latin typeface="+mn-ea"/>
                </a:rPr>
                <a:t>70~80</a:t>
              </a:r>
              <a:r>
                <a:rPr lang="zh-CN" altLang="en-US" sz="1600" dirty="0">
                  <a:latin typeface="+mn-ea"/>
                </a:rPr>
                <a:t>年代红极一时，后被苹果</a:t>
              </a:r>
              <a:r>
                <a:rPr lang="en-US" altLang="zh-CN" sz="1600" dirty="0">
                  <a:latin typeface="+mn-ea"/>
                </a:rPr>
                <a:t>II</a:t>
              </a:r>
              <a:r>
                <a:rPr lang="zh-CN" altLang="en-US" sz="1600" dirty="0">
                  <a:latin typeface="+mn-ea"/>
                </a:rPr>
                <a:t>，</a:t>
              </a:r>
              <a:r>
                <a:rPr lang="en-US" altLang="zh-CN" sz="1600" dirty="0">
                  <a:latin typeface="+mn-ea"/>
                </a:rPr>
                <a:t>IBM-PC</a:t>
              </a:r>
              <a:r>
                <a:rPr lang="zh-CN" altLang="en-US" sz="1600" dirty="0">
                  <a:latin typeface="+mn-ea"/>
                </a:rPr>
                <a:t>超越</a:t>
              </a:r>
              <a:endParaRPr lang="en-US" altLang="zh-CN" sz="1600" dirty="0">
                <a:latin typeface="+mn-ea"/>
              </a:endParaRPr>
            </a:p>
            <a:p>
              <a:r>
                <a:rPr lang="en-US" altLang="zh-CN" sz="1800" dirty="0">
                  <a:latin typeface="+mn-ea"/>
                </a:rPr>
                <a:t>1984</a:t>
              </a:r>
              <a:r>
                <a:rPr lang="zh-CN" altLang="en-US" sz="1800" dirty="0">
                  <a:latin typeface="+mn-ea"/>
                </a:rPr>
                <a:t>年</a:t>
              </a:r>
              <a:r>
                <a:rPr lang="en-US" altLang="zh-CN" sz="1800" dirty="0">
                  <a:latin typeface="+mn-ea"/>
                </a:rPr>
                <a:t>VAX8600 </a:t>
              </a:r>
              <a:r>
                <a:rPr lang="zh-CN" altLang="en-US" sz="1800" dirty="0">
                  <a:latin typeface="+mn-ea"/>
                </a:rPr>
                <a:t>扳回一局</a:t>
              </a:r>
              <a:endParaRPr lang="en-US" altLang="zh-CN" sz="1800" dirty="0">
                <a:latin typeface="+mn-ea"/>
                <a:ea typeface="+mn-ea"/>
              </a:endParaRPr>
            </a:p>
            <a:p>
              <a:r>
                <a:rPr lang="en-US" altLang="zh-CN" sz="1800" dirty="0">
                  <a:latin typeface="+mn-ea"/>
                  <a:ea typeface="+mn-ea"/>
                </a:rPr>
                <a:t>1998</a:t>
              </a:r>
              <a:r>
                <a:rPr lang="zh-CN" altLang="en-US" sz="1800" dirty="0">
                  <a:latin typeface="+mn-ea"/>
                  <a:ea typeface="+mn-ea"/>
                </a:rPr>
                <a:t>年被</a:t>
              </a:r>
              <a:r>
                <a:rPr lang="en-US" altLang="zh-CN" sz="1800" dirty="0">
                  <a:latin typeface="+mn-ea"/>
                  <a:ea typeface="+mn-ea"/>
                </a:rPr>
                <a:t>Compaq 96</a:t>
              </a:r>
              <a:r>
                <a:rPr lang="zh-CN" altLang="en-US" sz="1800" dirty="0">
                  <a:latin typeface="+mn-ea"/>
                  <a:ea typeface="+mn-ea"/>
                </a:rPr>
                <a:t>亿美金收购，</a:t>
              </a:r>
              <a:r>
                <a:rPr lang="en-US" altLang="zh-CN" sz="1800" dirty="0">
                  <a:latin typeface="+mn-ea"/>
                  <a:ea typeface="+mn-ea"/>
                </a:rPr>
                <a:t>2002</a:t>
              </a:r>
              <a:r>
                <a:rPr lang="zh-CN" altLang="en-US" sz="1800" dirty="0">
                  <a:latin typeface="+mn-ea"/>
                  <a:ea typeface="+mn-ea"/>
                </a:rPr>
                <a:t>并入惠普</a:t>
              </a:r>
              <a:endParaRPr lang="en-US" altLang="zh-CN" sz="1800" dirty="0">
                <a:latin typeface="+mn-ea"/>
                <a:ea typeface="+mn-ea"/>
              </a:endParaRPr>
            </a:p>
            <a:p>
              <a:endParaRPr lang="en-US" altLang="zh-CN" sz="1800" dirty="0">
                <a:latin typeface="+mn-ea"/>
                <a:ea typeface="+mn-ea"/>
              </a:endParaRPr>
            </a:p>
            <a:p>
              <a:pPr>
                <a:lnSpc>
                  <a:spcPct val="115000"/>
                </a:lnSpc>
                <a:buFont typeface="Wingdings" panose="05000000000000000000" pitchFamily="2" charset="2"/>
                <a:buNone/>
              </a:pPr>
              <a:endParaRPr lang="en-US" altLang="zh-CN" sz="2500" dirty="0">
                <a:latin typeface="华文新魏" panose="0201080004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PDP-11</a:t>
            </a:r>
            <a:r>
              <a:rPr lang="zh-CN" altLang="en-US" dirty="0"/>
              <a:t>指令集特点</a:t>
            </a:r>
            <a:endParaRPr lang="zh-CN" alt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487822" y="2344611"/>
            <a:ext cx="11278080" cy="42351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机器字长</a:t>
            </a:r>
            <a:r>
              <a:rPr lang="en-US" altLang="zh-CN" dirty="0">
                <a:latin typeface="+mn-ea"/>
                <a:ea typeface="+mn-ea"/>
              </a:rPr>
              <a:t>16</a:t>
            </a:r>
            <a:r>
              <a:rPr lang="zh-CN" altLang="en-US" dirty="0">
                <a:latin typeface="+mn-ea"/>
                <a:ea typeface="+mn-ea"/>
              </a:rPr>
              <a:t>位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/>
            <a:r>
              <a:rPr lang="zh-CN" altLang="en-US" dirty="0">
                <a:latin typeface="+mn-ea"/>
                <a:ea typeface="+mn-ea"/>
              </a:rPr>
              <a:t>单字长，双字长，三字长指令</a:t>
            </a:r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zh-CN" altLang="en-US" dirty="0">
                <a:latin typeface="+mn-ea"/>
                <a:ea typeface="+mn-ea"/>
              </a:rPr>
              <a:t>单字长后续两个字可用于变址偏移量，内存地址，立即数，最多</a:t>
            </a:r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>
                <a:latin typeface="+mn-ea"/>
                <a:ea typeface="+mn-ea"/>
              </a:rPr>
              <a:t>字长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种寻址方式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8</a:t>
            </a:r>
            <a:r>
              <a:rPr lang="zh-CN" altLang="en-US" dirty="0">
                <a:latin typeface="+mn-ea"/>
              </a:rPr>
              <a:t>个</a:t>
            </a:r>
            <a:r>
              <a:rPr lang="en-US" altLang="zh-CN" dirty="0">
                <a:latin typeface="+mn-ea"/>
              </a:rPr>
              <a:t>16</a:t>
            </a:r>
            <a:r>
              <a:rPr lang="zh-CN" altLang="en-US" dirty="0">
                <a:latin typeface="+mn-ea"/>
              </a:rPr>
              <a:t>位寄存器</a:t>
            </a:r>
            <a:r>
              <a:rPr lang="en-US" altLang="zh-CN" dirty="0">
                <a:latin typeface="+mn-ea"/>
              </a:rPr>
              <a:t>r0~r7</a:t>
            </a:r>
            <a:r>
              <a:rPr lang="zh-CN" altLang="en-US" dirty="0">
                <a:latin typeface="+mn-ea"/>
              </a:rPr>
              <a:t>，有条件状态寄存器</a:t>
            </a:r>
            <a:r>
              <a:rPr lang="en-US" altLang="zh-CN" dirty="0">
                <a:latin typeface="+mn-ea"/>
              </a:rPr>
              <a:t>PSW</a:t>
            </a:r>
            <a:endParaRPr lang="en-US" altLang="zh-CN" dirty="0">
              <a:latin typeface="+mn-ea"/>
            </a:endParaRPr>
          </a:p>
          <a:p>
            <a:pPr lvl="1"/>
            <a:r>
              <a:rPr lang="en-US" altLang="zh-CN" dirty="0">
                <a:latin typeface="+mn-ea"/>
              </a:rPr>
              <a:t>r0~r5</a:t>
            </a:r>
            <a:r>
              <a:rPr lang="zh-CN" altLang="en-US" dirty="0">
                <a:latin typeface="+mn-ea"/>
              </a:rPr>
              <a:t>通用寄存器，</a:t>
            </a:r>
            <a:r>
              <a:rPr lang="en-US" altLang="zh-CN" dirty="0">
                <a:latin typeface="+mn-ea"/>
              </a:rPr>
              <a:t>r6</a:t>
            </a:r>
            <a:r>
              <a:rPr lang="zh-CN" altLang="en-US" dirty="0">
                <a:latin typeface="+mn-ea"/>
              </a:rPr>
              <a:t>为栈指针</a:t>
            </a:r>
            <a:r>
              <a:rPr lang="en-US" altLang="zh-CN" dirty="0">
                <a:latin typeface="+mn-ea"/>
              </a:rPr>
              <a:t>SP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r7</a:t>
            </a:r>
            <a:r>
              <a:rPr lang="zh-CN" altLang="en-US" dirty="0">
                <a:latin typeface="+mn-ea"/>
              </a:rPr>
              <a:t>为程序计数器</a:t>
            </a:r>
            <a:r>
              <a:rPr lang="en-US" altLang="zh-CN" dirty="0">
                <a:latin typeface="+mn-ea"/>
              </a:rPr>
              <a:t>PC</a:t>
            </a:r>
            <a:endParaRPr lang="en-US" altLang="zh-CN" dirty="0">
              <a:latin typeface="+mn-ea"/>
            </a:endParaRPr>
          </a:p>
          <a:p>
            <a:r>
              <a:rPr lang="zh-CN" altLang="en-US" b="1" dirty="0">
                <a:latin typeface="+mn-ea"/>
              </a:rPr>
              <a:t>较好的规整性，典型的扩展操作码指令</a:t>
            </a:r>
            <a:endParaRPr lang="en-US" altLang="zh-CN" b="1" dirty="0">
              <a:latin typeface="+mn-ea"/>
            </a:endParaRPr>
          </a:p>
          <a:p>
            <a:pPr lvl="1"/>
            <a:endParaRPr lang="en-US" altLang="zh-CN" dirty="0">
              <a:latin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eaLnBrk="1" hangingPunct="1"/>
            <a:endParaRPr lang="zh-CN" altLang="en-US" dirty="0"/>
          </a:p>
          <a:p>
            <a:pPr lvl="1" eaLnBrk="1" hangingPunct="1">
              <a:defRPr/>
            </a:pPr>
            <a:endParaRPr lang="en-US" altLang="zh-CN" dirty="0"/>
          </a:p>
          <a:p>
            <a:pPr lvl="1" eaLnBrk="1" hangingPunct="1">
              <a:defRPr/>
            </a:pPr>
            <a:endParaRPr lang="zh-CN" altLang="en-US" dirty="0"/>
          </a:p>
          <a:p>
            <a:pPr eaLnBrk="1" hangingPunct="1"/>
            <a:endParaRPr lang="zh-CN" altLang="en-US" sz="2600" dirty="0">
              <a:latin typeface="华文新魏" panose="020108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31789" y="1589886"/>
            <a:ext cx="10267420" cy="470730"/>
            <a:chOff x="1554824" y="1738785"/>
            <a:chExt cx="8292360" cy="307317"/>
          </a:xfrm>
        </p:grpSpPr>
        <p:grpSp>
          <p:nvGrpSpPr>
            <p:cNvPr id="7" name="组合 6"/>
            <p:cNvGrpSpPr/>
            <p:nvPr/>
          </p:nvGrpSpPr>
          <p:grpSpPr>
            <a:xfrm>
              <a:off x="1554824" y="1738785"/>
              <a:ext cx="4146180" cy="307317"/>
              <a:chOff x="3793762" y="1942889"/>
              <a:chExt cx="5829026" cy="432049"/>
            </a:xfrm>
            <a:effectLst/>
          </p:grpSpPr>
          <p:sp>
            <p:nvSpPr>
              <p:cNvPr id="9" name="矩形 8"/>
              <p:cNvSpPr/>
              <p:nvPr/>
            </p:nvSpPr>
            <p:spPr>
              <a:xfrm>
                <a:off x="3793762" y="1942890"/>
                <a:ext cx="1477019" cy="432048"/>
              </a:xfrm>
              <a:prstGeom prst="rect">
                <a:avLst/>
              </a:prstGeom>
              <a:solidFill>
                <a:srgbClr val="CCFF66"/>
              </a:solidFill>
              <a:ln w="25400" cap="flat" cmpd="sng" algn="ctr">
                <a:solidFill>
                  <a:srgbClr val="080808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OP(4)</a:t>
                </a:r>
                <a:endPara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5262945" y="1942889"/>
                <a:ext cx="4359843" cy="432048"/>
                <a:chOff x="5730213" y="1335507"/>
                <a:chExt cx="3687973" cy="432048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496193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7578619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6654416" y="1335507"/>
                  <a:ext cx="921993" cy="432048"/>
                </a:xfrm>
                <a:prstGeom prst="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A(3)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5730213" y="1335507"/>
                  <a:ext cx="921993" cy="43204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80808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Mode(3)</a:t>
                  </a:r>
                  <a:endParaRPr kumimoji="0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sp>
          <p:nvSpPr>
            <p:cNvPr id="8" name="矩形 7"/>
            <p:cNvSpPr/>
            <p:nvPr/>
          </p:nvSpPr>
          <p:spPr>
            <a:xfrm>
              <a:off x="5701004" y="1739300"/>
              <a:ext cx="4146180" cy="306801"/>
            </a:xfrm>
            <a:prstGeom prst="rect">
              <a:avLst/>
            </a:prstGeom>
            <a:solidFill>
              <a:srgbClr val="FA8C29"/>
            </a:solidFill>
            <a:ln w="25400" cap="flat" cmpd="sng" algn="ctr">
              <a:solidFill>
                <a:srgbClr val="080808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4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Index/immediate/memory address    (16/32)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70" y="5628104"/>
            <a:ext cx="2433676" cy="7282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组合 523"/>
          <p:cNvGrpSpPr/>
          <p:nvPr/>
        </p:nvGrpSpPr>
        <p:grpSpPr>
          <a:xfrm>
            <a:off x="2487509" y="4316458"/>
            <a:ext cx="6432960" cy="318501"/>
            <a:chOff x="687098" y="4314313"/>
            <a:chExt cx="6432960" cy="318501"/>
          </a:xfrm>
        </p:grpSpPr>
        <p:grpSp>
          <p:nvGrpSpPr>
            <p:cNvPr id="414" name="组合 413"/>
            <p:cNvGrpSpPr/>
            <p:nvPr/>
          </p:nvGrpSpPr>
          <p:grpSpPr>
            <a:xfrm>
              <a:off x="687098" y="4314313"/>
              <a:ext cx="6432960" cy="318501"/>
              <a:chOff x="654791" y="1325371"/>
              <a:chExt cx="6432960" cy="375438"/>
            </a:xfrm>
          </p:grpSpPr>
          <p:sp>
            <p:nvSpPr>
              <p:cNvPr id="41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54791" y="1325371"/>
                <a:ext cx="1043876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eeflags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7" name="TextBox 52"/>
            <p:cNvSpPr txBox="1"/>
            <p:nvPr/>
          </p:nvSpPr>
          <p:spPr>
            <a:xfrm>
              <a:off x="1676667" y="433739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标志寄存器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2859765" y="3979677"/>
            <a:ext cx="6060705" cy="322012"/>
            <a:chOff x="1059353" y="3977533"/>
            <a:chExt cx="6060705" cy="322012"/>
          </a:xfrm>
        </p:grpSpPr>
        <p:grpSp>
          <p:nvGrpSpPr>
            <p:cNvPr id="404" name="组合 403"/>
            <p:cNvGrpSpPr/>
            <p:nvPr/>
          </p:nvGrpSpPr>
          <p:grpSpPr>
            <a:xfrm>
              <a:off x="1059353" y="3977533"/>
              <a:ext cx="6060705" cy="322012"/>
              <a:chOff x="1027046" y="1321232"/>
              <a:chExt cx="6060705" cy="379577"/>
            </a:xfrm>
          </p:grpSpPr>
          <p:sp>
            <p:nvSpPr>
              <p:cNvPr id="40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eip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4" name="TextBox 52"/>
            <p:cNvSpPr txBox="1"/>
            <p:nvPr/>
          </p:nvSpPr>
          <p:spPr>
            <a:xfrm>
              <a:off x="1675903" y="402370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指令指针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2864379" y="3435921"/>
            <a:ext cx="6060705" cy="322012"/>
            <a:chOff x="1063967" y="3433777"/>
            <a:chExt cx="6060705" cy="322012"/>
          </a:xfrm>
        </p:grpSpPr>
        <p:grpSp>
          <p:nvGrpSpPr>
            <p:cNvPr id="394" name="组合 393"/>
            <p:cNvGrpSpPr/>
            <p:nvPr/>
          </p:nvGrpSpPr>
          <p:grpSpPr>
            <a:xfrm>
              <a:off x="1063967" y="3433777"/>
              <a:ext cx="6060705" cy="322012"/>
              <a:chOff x="1027046" y="1321232"/>
              <a:chExt cx="6060705" cy="379577"/>
            </a:xfrm>
          </p:grpSpPr>
          <p:sp>
            <p:nvSpPr>
              <p:cNvPr id="39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ebp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8" name="TextBox 52"/>
            <p:cNvSpPr txBox="1"/>
            <p:nvPr/>
          </p:nvSpPr>
          <p:spPr>
            <a:xfrm>
              <a:off x="1669901" y="348574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基址指针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2864379" y="3102653"/>
            <a:ext cx="6060705" cy="322012"/>
            <a:chOff x="1063967" y="3100509"/>
            <a:chExt cx="6060705" cy="322012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063967" y="3100509"/>
              <a:ext cx="6060705" cy="322012"/>
              <a:chOff x="1027046" y="1321232"/>
              <a:chExt cx="6060705" cy="379577"/>
            </a:xfrm>
          </p:grpSpPr>
          <p:sp>
            <p:nvSpPr>
              <p:cNvPr id="38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esp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09" name="TextBox 52"/>
            <p:cNvSpPr txBox="1"/>
            <p:nvPr/>
          </p:nvSpPr>
          <p:spPr>
            <a:xfrm>
              <a:off x="1678238" y="314760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堆栈指针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2864379" y="2769385"/>
            <a:ext cx="6060705" cy="322012"/>
            <a:chOff x="1063967" y="2767241"/>
            <a:chExt cx="6060705" cy="322012"/>
          </a:xfrm>
        </p:grpSpPr>
        <p:grpSp>
          <p:nvGrpSpPr>
            <p:cNvPr id="374" name="组合 373"/>
            <p:cNvGrpSpPr/>
            <p:nvPr/>
          </p:nvGrpSpPr>
          <p:grpSpPr>
            <a:xfrm>
              <a:off x="1063967" y="2767241"/>
              <a:ext cx="6060705" cy="322012"/>
              <a:chOff x="1027046" y="1321232"/>
              <a:chExt cx="6060705" cy="379577"/>
            </a:xfrm>
          </p:grpSpPr>
          <p:sp>
            <p:nvSpPr>
              <p:cNvPr id="37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edi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0" name="TextBox 52"/>
            <p:cNvSpPr txBox="1"/>
            <p:nvPr/>
          </p:nvSpPr>
          <p:spPr>
            <a:xfrm>
              <a:off x="1672722" y="2799316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目标变址寄存器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2864379" y="2436117"/>
            <a:ext cx="6060705" cy="322012"/>
            <a:chOff x="1063967" y="2433973"/>
            <a:chExt cx="6060705" cy="322012"/>
          </a:xfrm>
        </p:grpSpPr>
        <p:grpSp>
          <p:nvGrpSpPr>
            <p:cNvPr id="364" name="组合 363"/>
            <p:cNvGrpSpPr/>
            <p:nvPr/>
          </p:nvGrpSpPr>
          <p:grpSpPr>
            <a:xfrm>
              <a:off x="1063967" y="2433973"/>
              <a:ext cx="6060705" cy="322012"/>
              <a:chOff x="1027046" y="1321232"/>
              <a:chExt cx="6060705" cy="379577"/>
            </a:xfrm>
          </p:grpSpPr>
          <p:sp>
            <p:nvSpPr>
              <p:cNvPr id="36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esi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1" name="TextBox 52"/>
            <p:cNvSpPr txBox="1"/>
            <p:nvPr/>
          </p:nvSpPr>
          <p:spPr>
            <a:xfrm>
              <a:off x="1669901" y="247244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源变址寄存器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2864379" y="2102849"/>
            <a:ext cx="6060705" cy="322012"/>
            <a:chOff x="1063967" y="2100705"/>
            <a:chExt cx="6060705" cy="322012"/>
          </a:xfrm>
        </p:grpSpPr>
        <p:grpSp>
          <p:nvGrpSpPr>
            <p:cNvPr id="354" name="组合 353"/>
            <p:cNvGrpSpPr/>
            <p:nvPr/>
          </p:nvGrpSpPr>
          <p:grpSpPr>
            <a:xfrm>
              <a:off x="1063967" y="2100705"/>
              <a:ext cx="6060705" cy="322012"/>
              <a:chOff x="1027046" y="1321232"/>
              <a:chExt cx="6060705" cy="379577"/>
            </a:xfrm>
          </p:grpSpPr>
          <p:sp>
            <p:nvSpPr>
              <p:cNvPr id="35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ebx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2" name="TextBox 52"/>
            <p:cNvSpPr txBox="1"/>
            <p:nvPr/>
          </p:nvSpPr>
          <p:spPr>
            <a:xfrm>
              <a:off x="1656593" y="213156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基址寄存器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2864379" y="1769581"/>
            <a:ext cx="6060705" cy="322012"/>
            <a:chOff x="1063967" y="1767437"/>
            <a:chExt cx="6060705" cy="32201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063967" y="1767437"/>
              <a:ext cx="6060705" cy="322012"/>
              <a:chOff x="1027046" y="1321232"/>
              <a:chExt cx="6060705" cy="379577"/>
            </a:xfrm>
          </p:grpSpPr>
          <p:sp>
            <p:nvSpPr>
              <p:cNvPr id="34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edx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3" name="TextBox 52"/>
            <p:cNvSpPr txBox="1"/>
            <p:nvPr/>
          </p:nvSpPr>
          <p:spPr>
            <a:xfrm>
              <a:off x="1656592" y="181891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数据寄存器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2864379" y="1436313"/>
            <a:ext cx="6060705" cy="322012"/>
            <a:chOff x="1063967" y="1434169"/>
            <a:chExt cx="6060705" cy="322012"/>
          </a:xfrm>
        </p:grpSpPr>
        <p:grpSp>
          <p:nvGrpSpPr>
            <p:cNvPr id="334" name="组合 333"/>
            <p:cNvGrpSpPr/>
            <p:nvPr/>
          </p:nvGrpSpPr>
          <p:grpSpPr>
            <a:xfrm>
              <a:off x="1063967" y="1434169"/>
              <a:ext cx="6060705" cy="322012"/>
              <a:chOff x="1027046" y="1321232"/>
              <a:chExt cx="6060705" cy="379577"/>
            </a:xfrm>
          </p:grpSpPr>
          <p:sp>
            <p:nvSpPr>
              <p:cNvPr id="33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ecx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4" name="TextBox 52"/>
            <p:cNvSpPr txBox="1"/>
            <p:nvPr/>
          </p:nvSpPr>
          <p:spPr>
            <a:xfrm>
              <a:off x="1654002" y="146798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计数寄存器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2864379" y="1103045"/>
            <a:ext cx="6060705" cy="322012"/>
            <a:chOff x="1063967" y="1100901"/>
            <a:chExt cx="6060705" cy="3220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063967" y="1100901"/>
              <a:ext cx="6060705" cy="322012"/>
              <a:chOff x="1027046" y="1321232"/>
              <a:chExt cx="6060705" cy="379577"/>
            </a:xfrm>
          </p:grpSpPr>
          <p:sp>
            <p:nvSpPr>
              <p:cNvPr id="32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华文细黑" panose="02010600040101010101" pitchFamily="2" charset="-122"/>
                    <a:cs typeface="Courier New" panose="02070309020205020404" pitchFamily="49" charset="0"/>
                  </a:rPr>
                  <a:t>eax</a:t>
                </a:r>
                <a:endPara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15" name="TextBox 52"/>
            <p:cNvSpPr txBox="1"/>
            <p:nvPr/>
          </p:nvSpPr>
          <p:spPr>
            <a:xfrm>
              <a:off x="1648124" y="1133999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累加器（</a:t>
              </a:r>
              <a:r>
                <a:rPr lang="en-US" altLang="zh-CN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32bits</a:t>
              </a:r>
              <a:r>
                <a:rPr lang="zh-CN" altLang="en-US" sz="1100" b="1" dirty="0">
                  <a:solidFill>
                    <a:srgbClr val="0070C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）</a:t>
              </a:r>
              <a:endParaRPr lang="en-US" sz="1100" b="1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的寄存器组织</a:t>
            </a:r>
            <a:endParaRPr lang="zh-CN" altLang="en-US" dirty="0"/>
          </a:p>
        </p:txBody>
      </p:sp>
      <p:grpSp>
        <p:nvGrpSpPr>
          <p:cNvPr id="537" name="组合 536"/>
          <p:cNvGrpSpPr/>
          <p:nvPr/>
        </p:nvGrpSpPr>
        <p:grpSpPr>
          <a:xfrm>
            <a:off x="5159896" y="1124745"/>
            <a:ext cx="3730510" cy="314227"/>
            <a:chOff x="3359485" y="1122600"/>
            <a:chExt cx="3730510" cy="314227"/>
          </a:xfrm>
        </p:grpSpPr>
        <p:grpSp>
          <p:nvGrpSpPr>
            <p:cNvPr id="192" name="组合 191"/>
            <p:cNvGrpSpPr/>
            <p:nvPr/>
          </p:nvGrpSpPr>
          <p:grpSpPr>
            <a:xfrm>
              <a:off x="3359485" y="1122600"/>
              <a:ext cx="3730510" cy="307777"/>
              <a:chOff x="3322564" y="1342380"/>
              <a:chExt cx="3730510" cy="332213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8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9" name="Straight Connector 18"/>
                <p:cNvCxnSpPr>
                  <a:stCxn id="8" idx="0"/>
                  <a:endCxn id="8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52"/>
              <p:cNvSpPr txBox="1"/>
              <p:nvPr/>
            </p:nvSpPr>
            <p:spPr>
              <a:xfrm>
                <a:off x="3322564" y="1342380"/>
                <a:ext cx="1186543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%ax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(16</a:t>
                </a:r>
                <a:r>
                  <a:rPr lang="en-US" altLang="zh-CN" sz="11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bits</a:t>
                </a:r>
                <a:r>
                  <a:rPr lang="en-US" sz="11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)</a:t>
                </a:r>
                <a:endParaRPr 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4550263" y="112905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%ah</a:t>
              </a:r>
              <a:r>
                <a:rPr lang="en-US" sz="12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(</a:t>
              </a:r>
              <a:r>
                <a:rPr lang="en-US" altLang="zh-CN" sz="12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8bits)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27" name="TextBox 68"/>
            <p:cNvSpPr txBox="1"/>
            <p:nvPr/>
          </p:nvSpPr>
          <p:spPr>
            <a:xfrm>
              <a:off x="5923179" y="1124660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%al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华文细黑" panose="02010600040101010101" pitchFamily="2" charset="-122"/>
                  <a:cs typeface="Courier New" panose="02070309020205020404" pitchFamily="49" charset="0"/>
                </a:rPr>
                <a:t>(8bits)</a:t>
              </a:r>
              <a:endParaRPr lang="en-US" sz="11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5684174" y="1454042"/>
            <a:ext cx="3206233" cy="984415"/>
            <a:chOff x="3883762" y="1451897"/>
            <a:chExt cx="3206233" cy="984415"/>
          </a:xfrm>
        </p:grpSpPr>
        <p:grpSp>
          <p:nvGrpSpPr>
            <p:cNvPr id="337" name="组合 336"/>
            <p:cNvGrpSpPr/>
            <p:nvPr/>
          </p:nvGrpSpPr>
          <p:grpSpPr>
            <a:xfrm>
              <a:off x="3883762" y="1461999"/>
              <a:ext cx="3206233" cy="307777"/>
              <a:chOff x="3846841" y="1348998"/>
              <a:chExt cx="3206233" cy="332213"/>
            </a:xfrm>
          </p:grpSpPr>
          <p:grpSp>
            <p:nvGrpSpPr>
              <p:cNvPr id="33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4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41" name="Straight Connector 18"/>
                <p:cNvCxnSpPr>
                  <a:stCxn id="340" idx="0"/>
                  <a:endCxn id="34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c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42" name="TextBox 60"/>
            <p:cNvSpPr txBox="1"/>
            <p:nvPr/>
          </p:nvSpPr>
          <p:spPr>
            <a:xfrm>
              <a:off x="4788488" y="145189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43" name="TextBox 68"/>
            <p:cNvSpPr txBox="1"/>
            <p:nvPr/>
          </p:nvSpPr>
          <p:spPr>
            <a:xfrm>
              <a:off x="6169586" y="14518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3883762" y="1795267"/>
              <a:ext cx="3206233" cy="307777"/>
              <a:chOff x="3846841" y="1348998"/>
              <a:chExt cx="3206233" cy="332213"/>
            </a:xfrm>
          </p:grpSpPr>
          <p:grpSp>
            <p:nvGrpSpPr>
              <p:cNvPr id="34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5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51" name="Straight Connector 18"/>
                <p:cNvCxnSpPr>
                  <a:stCxn id="350" idx="0"/>
                  <a:endCxn id="35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4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d</a:t>
                </a: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52" name="TextBox 60"/>
            <p:cNvSpPr txBox="1"/>
            <p:nvPr/>
          </p:nvSpPr>
          <p:spPr>
            <a:xfrm>
              <a:off x="4788488" y="178516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53" name="TextBox 68"/>
            <p:cNvSpPr txBox="1"/>
            <p:nvPr/>
          </p:nvSpPr>
          <p:spPr>
            <a:xfrm>
              <a:off x="6169586" y="178516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3883762" y="2128535"/>
              <a:ext cx="3206233" cy="307777"/>
              <a:chOff x="3846841" y="1348998"/>
              <a:chExt cx="3206233" cy="332213"/>
            </a:xfrm>
          </p:grpSpPr>
          <p:grpSp>
            <p:nvGrpSpPr>
              <p:cNvPr id="35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6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/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b="1">
                    <a:solidFill>
                      <a:srgbClr val="000000"/>
                    </a:solidFill>
                    <a:latin typeface="Arial Narrow" panose="020B0606020202030204" pitchFamily="34" charset="0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61" name="Straight Connector 18"/>
                <p:cNvCxnSpPr>
                  <a:stCxn id="360" idx="0"/>
                  <a:endCxn id="36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5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b</a:t>
                </a:r>
                <a:r>
                  <a:rPr lang="en-US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x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362" name="TextBox 60"/>
            <p:cNvSpPr txBox="1"/>
            <p:nvPr/>
          </p:nvSpPr>
          <p:spPr>
            <a:xfrm>
              <a:off x="4799046" y="212501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h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  <p:sp>
          <p:nvSpPr>
            <p:cNvPr id="363" name="TextBox 68"/>
            <p:cNvSpPr txBox="1"/>
            <p:nvPr/>
          </p:nvSpPr>
          <p:spPr>
            <a:xfrm>
              <a:off x="6169586" y="211843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%</a:t>
              </a:r>
              <a:r>
                <a:rPr lang="en-US" altLang="zh-CN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</a:t>
              </a:r>
              <a:r>
                <a:rPr lang="en-US" sz="1400" b="1" dirty="0" err="1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l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6242656" y="2443470"/>
            <a:ext cx="2647750" cy="1327205"/>
            <a:chOff x="4442245" y="2441325"/>
            <a:chExt cx="2647750" cy="1327205"/>
          </a:xfrm>
        </p:grpSpPr>
        <p:grpSp>
          <p:nvGrpSpPr>
            <p:cNvPr id="533" name="组合 532"/>
            <p:cNvGrpSpPr/>
            <p:nvPr/>
          </p:nvGrpSpPr>
          <p:grpSpPr>
            <a:xfrm>
              <a:off x="4442245" y="2441325"/>
              <a:ext cx="2647750" cy="307777"/>
              <a:chOff x="4442245" y="2441325"/>
              <a:chExt cx="2647750" cy="307777"/>
            </a:xfrm>
          </p:grpSpPr>
          <p:sp>
            <p:nvSpPr>
              <p:cNvPr id="370" name="Rectangle 12"/>
              <p:cNvSpPr/>
              <p:nvPr/>
            </p:nvSpPr>
            <p:spPr bwMode="auto">
              <a:xfrm>
                <a:off x="4442245" y="2476268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" name="TextBox 52"/>
              <p:cNvSpPr txBox="1"/>
              <p:nvPr/>
            </p:nvSpPr>
            <p:spPr>
              <a:xfrm>
                <a:off x="5475619" y="2441325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si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32" name="组合 531"/>
            <p:cNvGrpSpPr/>
            <p:nvPr/>
          </p:nvGrpSpPr>
          <p:grpSpPr>
            <a:xfrm>
              <a:off x="4442245" y="2788541"/>
              <a:ext cx="2647750" cy="307777"/>
              <a:chOff x="4442245" y="2788541"/>
              <a:chExt cx="2647750" cy="307777"/>
            </a:xfrm>
          </p:grpSpPr>
          <p:sp>
            <p:nvSpPr>
              <p:cNvPr id="380" name="Rectangle 12"/>
              <p:cNvSpPr/>
              <p:nvPr/>
            </p:nvSpPr>
            <p:spPr bwMode="auto">
              <a:xfrm>
                <a:off x="4442245" y="2809535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9" name="TextBox 52"/>
              <p:cNvSpPr txBox="1"/>
              <p:nvPr/>
            </p:nvSpPr>
            <p:spPr>
              <a:xfrm>
                <a:off x="5489615" y="278854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di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4442245" y="3128658"/>
              <a:ext cx="2647750" cy="307777"/>
              <a:chOff x="4442245" y="3128658"/>
              <a:chExt cx="2647750" cy="307777"/>
            </a:xfrm>
          </p:grpSpPr>
          <p:sp>
            <p:nvSpPr>
              <p:cNvPr id="390" name="Rectangle 12"/>
              <p:cNvSpPr/>
              <p:nvPr/>
            </p:nvSpPr>
            <p:spPr bwMode="auto">
              <a:xfrm>
                <a:off x="4442245" y="3142804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" name="TextBox 52"/>
              <p:cNvSpPr txBox="1"/>
              <p:nvPr/>
            </p:nvSpPr>
            <p:spPr>
              <a:xfrm>
                <a:off x="5508071" y="3128658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sp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4442245" y="3460753"/>
              <a:ext cx="2647750" cy="307777"/>
              <a:chOff x="4442245" y="3460753"/>
              <a:chExt cx="2647750" cy="307777"/>
            </a:xfrm>
          </p:grpSpPr>
          <p:sp>
            <p:nvSpPr>
              <p:cNvPr id="400" name="Rectangle 12"/>
              <p:cNvSpPr/>
              <p:nvPr/>
            </p:nvSpPr>
            <p:spPr bwMode="auto">
              <a:xfrm>
                <a:off x="4442245" y="3476072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9" name="TextBox 52"/>
              <p:cNvSpPr txBox="1"/>
              <p:nvPr/>
            </p:nvSpPr>
            <p:spPr>
              <a:xfrm>
                <a:off x="5508071" y="3460753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%</a:t>
                </a: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bp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540" name="组合 539"/>
          <p:cNvGrpSpPr/>
          <p:nvPr/>
        </p:nvGrpSpPr>
        <p:grpSpPr>
          <a:xfrm>
            <a:off x="6238042" y="3983511"/>
            <a:ext cx="2647750" cy="653431"/>
            <a:chOff x="4437631" y="3981366"/>
            <a:chExt cx="2647750" cy="653431"/>
          </a:xfrm>
        </p:grpSpPr>
        <p:grpSp>
          <p:nvGrpSpPr>
            <p:cNvPr id="525" name="组合 524"/>
            <p:cNvGrpSpPr/>
            <p:nvPr/>
          </p:nvGrpSpPr>
          <p:grpSpPr>
            <a:xfrm>
              <a:off x="4437631" y="3981366"/>
              <a:ext cx="2647750" cy="307777"/>
              <a:chOff x="4437631" y="3981366"/>
              <a:chExt cx="2647750" cy="307777"/>
            </a:xfrm>
          </p:grpSpPr>
          <p:sp>
            <p:nvSpPr>
              <p:cNvPr id="410" name="Rectangle 12"/>
              <p:cNvSpPr/>
              <p:nvPr/>
            </p:nvSpPr>
            <p:spPr bwMode="auto">
              <a:xfrm>
                <a:off x="4437631" y="4019824"/>
                <a:ext cx="2647750" cy="259114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2" name="TextBox 60"/>
              <p:cNvSpPr txBox="1"/>
              <p:nvPr/>
            </p:nvSpPr>
            <p:spPr>
              <a:xfrm>
                <a:off x="5543316" y="3981366"/>
                <a:ext cx="3994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 err="1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ip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4437631" y="4327020"/>
              <a:ext cx="2647750" cy="307777"/>
              <a:chOff x="4437631" y="4327020"/>
              <a:chExt cx="2647750" cy="307777"/>
            </a:xfrm>
          </p:grpSpPr>
          <p:sp>
            <p:nvSpPr>
              <p:cNvPr id="420" name="Rectangle 12"/>
              <p:cNvSpPr/>
              <p:nvPr/>
            </p:nvSpPr>
            <p:spPr bwMode="auto">
              <a:xfrm>
                <a:off x="4437631" y="4353097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latin typeface="Arial Narrow" panose="020B060602020203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2" name="TextBox 60"/>
              <p:cNvSpPr txBox="1"/>
              <p:nvPr/>
            </p:nvSpPr>
            <p:spPr>
              <a:xfrm>
                <a:off x="5457332" y="432702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400" b="1" dirty="0">
                    <a:solidFill>
                      <a:srgbClr val="000000"/>
                    </a:solidFill>
                    <a:latin typeface="Courier New" panose="02070309020205020404" pitchFamily="49" charset="0"/>
                    <a:ea typeface="微软雅黑" panose="020B0503020204020204" pitchFamily="34" charset="-122"/>
                    <a:cs typeface="Courier New" panose="02070309020205020404" pitchFamily="49" charset="0"/>
                  </a:rPr>
                  <a:t>flags</a:t>
                </a:r>
                <a:endPara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534" name="组合 533"/>
          <p:cNvGrpSpPr/>
          <p:nvPr/>
        </p:nvGrpSpPr>
        <p:grpSpPr>
          <a:xfrm>
            <a:off x="6277333" y="4873652"/>
            <a:ext cx="2647750" cy="307777"/>
            <a:chOff x="4476922" y="4871507"/>
            <a:chExt cx="2647750" cy="307777"/>
          </a:xfrm>
        </p:grpSpPr>
        <p:sp>
          <p:nvSpPr>
            <p:cNvPr id="429" name="Rectangle 12"/>
            <p:cNvSpPr/>
            <p:nvPr/>
          </p:nvSpPr>
          <p:spPr bwMode="auto">
            <a:xfrm>
              <a:off x="4476922" y="4890023"/>
              <a:ext cx="2647750" cy="25911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28" name="TextBox 52"/>
            <p:cNvSpPr txBox="1"/>
            <p:nvPr/>
          </p:nvSpPr>
          <p:spPr>
            <a:xfrm>
              <a:off x="5081147" y="4871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CS(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代码段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r>
                <a:rPr 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16</a:t>
              </a:r>
              <a:r>
                <a:rPr lang="en-US" altLang="zh-CN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bits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6277333" y="5140104"/>
            <a:ext cx="2647750" cy="307777"/>
            <a:chOff x="4405324" y="1330306"/>
            <a:chExt cx="2647750" cy="332214"/>
          </a:xfrm>
          <a:solidFill>
            <a:srgbClr val="FFC000"/>
          </a:solidFill>
        </p:grpSpPr>
        <p:sp>
          <p:nvSpPr>
            <p:cNvPr id="490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1" name="TextBox 52"/>
            <p:cNvSpPr txBox="1"/>
            <p:nvPr/>
          </p:nvSpPr>
          <p:spPr>
            <a:xfrm>
              <a:off x="5221668" y="133030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堆栈段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6277333" y="5431000"/>
            <a:ext cx="2647750" cy="307777"/>
            <a:chOff x="4405324" y="1342369"/>
            <a:chExt cx="2647750" cy="332214"/>
          </a:xfrm>
          <a:solidFill>
            <a:srgbClr val="FFC000"/>
          </a:solidFill>
        </p:grpSpPr>
        <p:sp>
          <p:nvSpPr>
            <p:cNvPr id="493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4" name="TextBox 52"/>
            <p:cNvSpPr txBox="1"/>
            <p:nvPr/>
          </p:nvSpPr>
          <p:spPr>
            <a:xfrm>
              <a:off x="5226282" y="1342369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D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数据段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6277333" y="5706994"/>
            <a:ext cx="2647750" cy="307777"/>
            <a:chOff x="4405324" y="1338347"/>
            <a:chExt cx="2647750" cy="332214"/>
          </a:xfrm>
          <a:solidFill>
            <a:srgbClr val="FFC000"/>
          </a:solidFill>
        </p:grpSpPr>
        <p:sp>
          <p:nvSpPr>
            <p:cNvPr id="496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97" name="TextBox 52"/>
            <p:cNvSpPr txBox="1"/>
            <p:nvPr/>
          </p:nvSpPr>
          <p:spPr>
            <a:xfrm>
              <a:off x="5230896" y="1338347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E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6277333" y="5982989"/>
            <a:ext cx="2647750" cy="307777"/>
            <a:chOff x="4405324" y="1334326"/>
            <a:chExt cx="2647750" cy="332214"/>
          </a:xfrm>
          <a:solidFill>
            <a:srgbClr val="FFC000"/>
          </a:solidFill>
        </p:grpSpPr>
        <p:sp>
          <p:nvSpPr>
            <p:cNvPr id="499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0" name="TextBox 52"/>
            <p:cNvSpPr txBox="1"/>
            <p:nvPr/>
          </p:nvSpPr>
          <p:spPr>
            <a:xfrm>
              <a:off x="5224309" y="133432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F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6277333" y="6262868"/>
            <a:ext cx="2647750" cy="307777"/>
            <a:chOff x="4405324" y="1334498"/>
            <a:chExt cx="2647750" cy="332214"/>
          </a:xfrm>
          <a:solidFill>
            <a:srgbClr val="FFC000"/>
          </a:solidFill>
        </p:grpSpPr>
        <p:sp>
          <p:nvSpPr>
            <p:cNvPr id="502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3" name="TextBox 52"/>
            <p:cNvSpPr txBox="1"/>
            <p:nvPr/>
          </p:nvSpPr>
          <p:spPr>
            <a:xfrm>
              <a:off x="5219695" y="1334498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G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S(</a:t>
              </a:r>
              <a:r>
                <a:rPr lang="zh-CN" altLang="en-US" sz="11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附加段</a:t>
              </a:r>
              <a:r>
                <a:rPr lang="en-US" sz="1400" b="1" dirty="0">
                  <a:solidFill>
                    <a:srgbClr val="000000"/>
                  </a:solidFill>
                  <a:latin typeface="Courier New" panose="02070309020205020404" pitchFamily="49" charset="0"/>
                  <a:ea typeface="微软雅黑" panose="020B0503020204020204" pitchFamily="34" charset="-122"/>
                  <a:cs typeface="Courier New" panose="02070309020205020404" pitchFamily="49" charset="0"/>
                </a:rPr>
                <a:t>)</a:t>
              </a:r>
              <a:endParaRPr lang="en-US" sz="1400" b="1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endParaRPr>
            </a:p>
          </p:txBody>
        </p:sp>
      </p:grpSp>
      <p:sp>
        <p:nvSpPr>
          <p:cNvPr id="516" name="Text Box 5"/>
          <p:cNvSpPr txBox="1">
            <a:spLocks noChangeArrowheads="1"/>
          </p:cNvSpPr>
          <p:nvPr/>
        </p:nvSpPr>
        <p:spPr bwMode="auto">
          <a:xfrm>
            <a:off x="1544442" y="5121534"/>
            <a:ext cx="367379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8</a:t>
            </a:r>
            <a:r>
              <a:rPr lang="zh-CN" altLang="en-US" dirty="0"/>
              <a:t>个通用寄存器（</a:t>
            </a:r>
            <a:r>
              <a:rPr lang="en-US" altLang="zh-CN" dirty="0"/>
              <a:t>3</a:t>
            </a:r>
            <a:r>
              <a:rPr lang="zh-CN" altLang="en-US" dirty="0"/>
              <a:t>位地址）</a:t>
            </a:r>
            <a:endParaRPr lang="zh-CN" altLang="en-US" dirty="0"/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zh-CN" altLang="en-US" dirty="0"/>
              <a:t>两个专用寄存器</a:t>
            </a:r>
            <a:endParaRPr lang="zh-CN" altLang="en-US" dirty="0"/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  <a:buFont typeface="Wingdings" panose="05000000000000000000" pitchFamily="2" charset="2"/>
              <a:buChar char="n"/>
            </a:pPr>
            <a:r>
              <a:rPr lang="en-US" altLang="zh-CN" dirty="0"/>
              <a:t>6</a:t>
            </a:r>
            <a:r>
              <a:rPr lang="zh-CN" altLang="en-US" dirty="0"/>
              <a:t>个段寄存器</a:t>
            </a: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PDP-11</a:t>
            </a:r>
            <a:r>
              <a:rPr lang="zh-CN" altLang="en-US" dirty="0"/>
              <a:t>寻址方式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5665236"/>
            <a:ext cx="11704177" cy="951464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ourier New Bold" panose="02070609020205020404" charset="0"/>
                <a:cs typeface="Courier New Bold" panose="02070609020205020404" charset="0"/>
              </a:rPr>
              <a:t>MOV R1,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charset="0"/>
                <a:cs typeface="Courier New Bold" panose="02070609020205020404" charset="0"/>
              </a:rPr>
              <a:t>(R0)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charset="0"/>
                <a:cs typeface="Courier New Bold" panose="02070609020205020404" charset="0"/>
              </a:rPr>
              <a:t>    MOV (R0)+,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charset="0"/>
                <a:cs typeface="Courier New Bold" panose="02070609020205020404" charset="0"/>
              </a:rPr>
              <a:t>−(SP)    </a:t>
            </a:r>
            <a:r>
              <a:rPr lang="en-US" altLang="zh-CN" sz="2400" dirty="0">
                <a:solidFill>
                  <a:srgbClr val="C00000"/>
                </a:solidFill>
                <a:latin typeface="Courier New Bold" panose="02070609020205020404" charset="0"/>
                <a:cs typeface="Courier New Bold" panose="02070609020205020404" charset="0"/>
              </a:rPr>
              <a:t>ADD @1000(R2),</a:t>
            </a:r>
            <a:r>
              <a:rPr lang="en-US" altLang="zh-CN" sz="2400" dirty="0">
                <a:solidFill>
                  <a:srgbClr val="0000FF"/>
                </a:solidFill>
                <a:latin typeface="Courier New Bold" panose="02070609020205020404" charset="0"/>
                <a:cs typeface="Courier New Bold" panose="02070609020205020404" charset="0"/>
              </a:rPr>
              <a:t>200(R1)</a:t>
            </a:r>
            <a:endParaRPr lang="en-US" altLang="zh-CN" sz="2400" dirty="0">
              <a:solidFill>
                <a:srgbClr val="0000FF"/>
              </a:solidFill>
              <a:latin typeface="Courier New Bold" panose="02070609020205020404" charset="0"/>
              <a:cs typeface="Courier New Bold" panose="02070609020205020404" charset="0"/>
            </a:endParaRPr>
          </a:p>
        </p:txBody>
      </p:sp>
      <p:graphicFrame>
        <p:nvGraphicFramePr>
          <p:cNvPr id="4" name="内容占位符 12"/>
          <p:cNvGraphicFramePr/>
          <p:nvPr/>
        </p:nvGraphicFramePr>
        <p:xfrm>
          <a:off x="487822" y="1000699"/>
          <a:ext cx="11222095" cy="447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076"/>
                <a:gridCol w="1651518"/>
                <a:gridCol w="1753533"/>
                <a:gridCol w="6811968"/>
              </a:tblGrid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+mn-ea"/>
                          <a:ea typeface="+mn-ea"/>
                        </a:rPr>
                        <a:t>mode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寻址方式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汇编语法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1" dirty="0">
                          <a:latin typeface="+mn-ea"/>
                          <a:ea typeface="+mn-ea"/>
                        </a:rPr>
                        <a:t>功能</a:t>
                      </a:r>
                      <a:endParaRPr lang="zh-CN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 anchorCtr="1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endParaRPr lang="zh-CN" altLang="en-US" sz="16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寄存器值就是操作数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寄存器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寄存器的值是操作数地址，取数后寄存器自增 </a:t>
                      </a:r>
                      <a:r>
                        <a:rPr lang="en-US" altLang="zh-CN" sz="1600" dirty="0"/>
                        <a:t>(byte +1,word+2)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自增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)+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寄存器的值是操作数地址的地址，取数后寄存器加</a:t>
                      </a:r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自减寻址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先将寄存器自减，运算结果是操作数地址  </a:t>
                      </a:r>
                      <a:r>
                        <a:rPr lang="en-US" altLang="zh-CN" sz="1600" dirty="0"/>
                        <a:t>(byte -1,word -2)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自减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间接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−</a:t>
                      </a:r>
                      <a:r>
                        <a:rPr lang="en-US" altLang="zh-CN" sz="1600" dirty="0"/>
                        <a:t>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先将寄存器减</a:t>
                      </a:r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，运算结果是操作数地址的地址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497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变址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间址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@index(</a:t>
                      </a:r>
                      <a:r>
                        <a:rPr lang="en-US" altLang="zh-CN" sz="1600" dirty="0" err="1"/>
                        <a:t>R</a:t>
                      </a:r>
                      <a:r>
                        <a:rPr lang="en-US" altLang="zh-CN" sz="1600" baseline="-25000" dirty="0" err="1"/>
                        <a:t>i</a:t>
                      </a:r>
                      <a:r>
                        <a:rPr lang="en-US" altLang="zh-CN" sz="1600" dirty="0"/>
                        <a:t>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</a:t>
                      </a:r>
                      <a:r>
                        <a:rPr lang="zh-CN" altLang="en-US" sz="1600" dirty="0"/>
                        <a:t>寄存器的值</a:t>
                      </a:r>
                      <a:r>
                        <a:rPr lang="en-US" altLang="zh-CN" sz="1600" dirty="0"/>
                        <a:t>+16</a:t>
                      </a:r>
                      <a:r>
                        <a:rPr lang="zh-CN" altLang="en-US" sz="1600" dirty="0"/>
                        <a:t>位</a:t>
                      </a:r>
                      <a:r>
                        <a:rPr lang="en-US" altLang="zh-CN" sz="1600" dirty="0"/>
                        <a:t>index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8006319" y="1660205"/>
            <a:ext cx="3381153" cy="579957"/>
            <a:chOff x="371537" y="4732301"/>
            <a:chExt cx="2678518" cy="579957"/>
          </a:xfrm>
        </p:grpSpPr>
        <p:sp>
          <p:nvSpPr>
            <p:cNvPr id="6" name="矩形 5"/>
            <p:cNvSpPr/>
            <p:nvPr/>
          </p:nvSpPr>
          <p:spPr>
            <a:xfrm>
              <a:off x="371537" y="4732301"/>
              <a:ext cx="2678518" cy="579957"/>
            </a:xfrm>
            <a:prstGeom prst="rect">
              <a:avLst/>
            </a:prstGeom>
            <a:solidFill>
              <a:schemeClr val="tx1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55430" y="4822224"/>
              <a:ext cx="25356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C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语言风格</a:t>
              </a:r>
              <a:r>
                <a:rPr lang="en-US" altLang="zh-CN" sz="20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zh-CN" altLang="en-US" sz="2000" b="1" dirty="0">
                  <a:solidFill>
                    <a:schemeClr val="bg1"/>
                  </a:solidFill>
                  <a:latin typeface="+mn-ea"/>
                </a:rPr>
                <a:t>适合堆栈指令</a:t>
              </a:r>
              <a:endParaRPr lang="en-US" altLang="zh-CN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程序寄存器</a:t>
            </a:r>
            <a:r>
              <a:rPr lang="en-US" altLang="zh-CN" dirty="0"/>
              <a:t>PC</a:t>
            </a:r>
            <a:r>
              <a:rPr lang="zh-CN" altLang="en-US" dirty="0"/>
              <a:t>寻址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1054100"/>
            <a:ext cx="10515599" cy="135890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Courier New Bold" panose="02070609020205020404" charset="0"/>
                <a:cs typeface="Courier New Bold" panose="02070609020205020404" charset="0"/>
              </a:rPr>
              <a:t>如果寄存器字段是</a:t>
            </a:r>
            <a:r>
              <a:rPr lang="en-US" altLang="zh-CN" sz="2400" dirty="0">
                <a:latin typeface="Courier New Bold" panose="02070609020205020404" charset="0"/>
                <a:cs typeface="Courier New Bold" panose="02070609020205020404" charset="0"/>
              </a:rPr>
              <a:t>R7</a:t>
            </a:r>
            <a:r>
              <a:rPr lang="zh-CN" altLang="en-US" sz="2400" dirty="0">
                <a:latin typeface="Courier New Bold" panose="02070609020205020404" charset="0"/>
                <a:cs typeface="Courier New Bold" panose="02070609020205020404" charset="0"/>
              </a:rPr>
              <a:t>（</a:t>
            </a:r>
            <a:r>
              <a:rPr lang="en-US" altLang="zh-CN" sz="2400" dirty="0">
                <a:latin typeface="Courier New Bold" panose="02070609020205020404" charset="0"/>
                <a:cs typeface="Courier New Bold" panose="02070609020205020404" charset="0"/>
              </a:rPr>
              <a:t>PC</a:t>
            </a:r>
            <a:r>
              <a:rPr lang="zh-CN" altLang="en-US" sz="2400" dirty="0">
                <a:latin typeface="Courier New Bold" panose="02070609020205020404" charset="0"/>
                <a:cs typeface="Courier New Bold" panose="02070609020205020404" charset="0"/>
              </a:rPr>
              <a:t>）</a:t>
            </a:r>
            <a:endParaRPr lang="en-US" altLang="zh-CN" sz="2400" dirty="0">
              <a:latin typeface="Courier New Bold" panose="02070609020205020404" charset="0"/>
              <a:cs typeface="Courier New Bold" panose="02070609020205020404" charset="0"/>
            </a:endParaRPr>
          </a:p>
          <a:p>
            <a:r>
              <a:rPr lang="zh-CN" altLang="en-US" sz="2400" dirty="0">
                <a:latin typeface="Courier New Bold" panose="02070609020205020404" charset="0"/>
                <a:cs typeface="Courier New Bold" panose="02070609020205020404" charset="0"/>
              </a:rPr>
              <a:t>寻址模式演化成四种特殊的寻址方式</a:t>
            </a:r>
            <a:endParaRPr lang="en-US" altLang="zh-CN" sz="2400" dirty="0">
              <a:latin typeface="Courier New Bold" panose="02070609020205020404" charset="0"/>
              <a:cs typeface="Courier New Bold" panose="02070609020205020404" charset="0"/>
            </a:endParaRPr>
          </a:p>
        </p:txBody>
      </p:sp>
      <p:graphicFrame>
        <p:nvGraphicFramePr>
          <p:cNvPr id="4" name="内容占位符 12"/>
          <p:cNvGraphicFramePr/>
          <p:nvPr/>
        </p:nvGraphicFramePr>
        <p:xfrm>
          <a:off x="487822" y="2591845"/>
          <a:ext cx="11222096" cy="284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0778"/>
                <a:gridCol w="1562100"/>
                <a:gridCol w="1562100"/>
                <a:gridCol w="2476500"/>
                <a:gridCol w="4610618"/>
              </a:tblGrid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mode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寻址方式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汇编语法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例子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/>
                        <a:t>功能</a:t>
                      </a:r>
                      <a:endParaRPr lang="zh-CN" altLang="en-US" sz="1600" dirty="0"/>
                    </a:p>
                  </a:txBody>
                  <a:tcPr anchor="ctr" anchorCtr="1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立即数寻址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/>
                        <a:t>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Add #10,R0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charset="0"/>
                        <a:cs typeface="Courier New Bold" panose="020706090202050204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操作数是指令字后续一个机器字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直接寻址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@#n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CLR  @#1100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charset="0"/>
                        <a:cs typeface="Courier New Bold" panose="020706090202050204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操作数地址是指令字后续一个机器字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相对寻址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A / A(PC)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err="1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Inc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 10 /</a:t>
                      </a:r>
                      <a:r>
                        <a:rPr lang="zh-CN" altLang="en-US" sz="1600" baseline="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 </a:t>
                      </a:r>
                      <a:r>
                        <a:rPr lang="en-US" altLang="zh-CN" sz="1600" baseline="0" dirty="0" err="1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Inc</a:t>
                      </a:r>
                      <a:r>
                        <a:rPr lang="en-US" altLang="zh-CN" sz="1600" baseline="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 10(PC)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charset="0"/>
                        <a:cs typeface="Courier New Bold" panose="020706090202050204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</a:t>
                      </a:r>
                      <a:r>
                        <a:rPr lang="en-US" altLang="zh-CN" sz="1600" dirty="0"/>
                        <a:t>=PC+A     A</a:t>
                      </a:r>
                      <a:r>
                        <a:rPr lang="zh-CN" altLang="en-US" sz="1600" dirty="0"/>
                        <a:t>是指令字后续一个机器字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694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相对间接</a:t>
                      </a:r>
                      <a:endParaRPr lang="zh-CN" altLang="en-US" sz="16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@A </a:t>
                      </a:r>
                      <a:r>
                        <a:rPr lang="en-US" altLang="zh-CN" sz="1600" baseline="0" dirty="0"/>
                        <a:t>   @A(PC)</a:t>
                      </a:r>
                      <a:endParaRPr lang="en-US" altLang="zh-C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solidFill>
                            <a:srgbClr val="C00000"/>
                          </a:solidFill>
                          <a:latin typeface="Courier New Bold" panose="02070609020205020404" charset="0"/>
                          <a:cs typeface="Courier New Bold" panose="02070609020205020404" charset="0"/>
                        </a:rPr>
                        <a:t>CLR  @10</a:t>
                      </a:r>
                      <a:endParaRPr lang="zh-CN" altLang="en-US" sz="1600" dirty="0">
                        <a:solidFill>
                          <a:srgbClr val="C00000"/>
                        </a:solidFill>
                        <a:latin typeface="Courier New Bold" panose="02070609020205020404" charset="0"/>
                        <a:cs typeface="Courier New Bold" panose="020706090202050204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操作数地址的地址</a:t>
                      </a:r>
                      <a:r>
                        <a:rPr lang="en-US" altLang="zh-CN" sz="1600" dirty="0"/>
                        <a:t>=PC+A   </a:t>
                      </a:r>
                      <a:r>
                        <a:rPr lang="en-US" altLang="zh-CN" sz="1600" b="1" dirty="0">
                          <a:solidFill>
                            <a:srgbClr val="C00000"/>
                          </a:solidFill>
                        </a:rPr>
                        <a:t>PC</a:t>
                      </a:r>
                      <a:r>
                        <a:rPr lang="zh-CN" altLang="en-US" sz="1600" b="1" dirty="0">
                          <a:solidFill>
                            <a:srgbClr val="C00000"/>
                          </a:solidFill>
                        </a:rPr>
                        <a:t>是下条指令地址</a:t>
                      </a:r>
                      <a:endParaRPr lang="zh-CN" altLang="en-US" sz="16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</a:t>
            </a:r>
            <a:r>
              <a:rPr lang="zh-CN" altLang="en-US" dirty="0"/>
              <a:t>指令格式（</a:t>
            </a:r>
            <a:r>
              <a:rPr lang="en-US" altLang="zh-CN" dirty="0"/>
              <a:t>R</a:t>
            </a:r>
            <a:r>
              <a:rPr lang="zh-CN" altLang="en-US" dirty="0"/>
              <a:t>型指令）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1041794" y="2767519"/>
            <a:ext cx="9138853" cy="1024709"/>
            <a:chOff x="1842219" y="1451791"/>
            <a:chExt cx="7121525" cy="798513"/>
          </a:xfrm>
        </p:grpSpPr>
        <p:sp>
          <p:nvSpPr>
            <p:cNvPr id="5" name="矩形 7"/>
            <p:cNvSpPr/>
            <p:nvPr/>
          </p:nvSpPr>
          <p:spPr>
            <a:xfrm>
              <a:off x="3209058" y="1821679"/>
              <a:ext cx="1036637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OP=0</a:t>
              </a:r>
              <a:endParaRPr lang="zh-CN" altLang="en-US" sz="24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6" name="矩形 24"/>
            <p:cNvSpPr/>
            <p:nvPr/>
          </p:nvSpPr>
          <p:spPr>
            <a:xfrm>
              <a:off x="43028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" name="矩形 25"/>
            <p:cNvSpPr/>
            <p:nvPr/>
          </p:nvSpPr>
          <p:spPr>
            <a:xfrm>
              <a:off x="5217244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4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" name="矩形 26"/>
            <p:cNvSpPr/>
            <p:nvPr/>
          </p:nvSpPr>
          <p:spPr>
            <a:xfrm>
              <a:off x="70476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shamt</a:t>
              </a:r>
              <a:endParaRPr lang="zh-CN" altLang="en-US" sz="24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" name="矩形 27"/>
            <p:cNvSpPr/>
            <p:nvPr/>
          </p:nvSpPr>
          <p:spPr>
            <a:xfrm>
              <a:off x="6133232" y="1821679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400" kern="0" baseline="-2500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d</a:t>
              </a:r>
              <a:endParaRPr lang="zh-CN" altLang="en-US" sz="24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0" name="TextBox 11"/>
            <p:cNvSpPr txBox="1"/>
            <p:nvPr/>
          </p:nvSpPr>
          <p:spPr>
            <a:xfrm>
              <a:off x="3326533" y="1451792"/>
              <a:ext cx="890587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1" name="矩形 26"/>
            <p:cNvSpPr/>
            <p:nvPr/>
          </p:nvSpPr>
          <p:spPr>
            <a:xfrm>
              <a:off x="7962032" y="1821679"/>
              <a:ext cx="1001712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funct</a:t>
              </a:r>
              <a:endParaRPr lang="zh-CN" altLang="en-US" sz="24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2" name="TextBox 13"/>
            <p:cNvSpPr txBox="1"/>
            <p:nvPr/>
          </p:nvSpPr>
          <p:spPr>
            <a:xfrm>
              <a:off x="4290144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3" name="TextBox 14"/>
            <p:cNvSpPr txBox="1"/>
            <p:nvPr/>
          </p:nvSpPr>
          <p:spPr>
            <a:xfrm>
              <a:off x="5153745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4" name="TextBox 15"/>
            <p:cNvSpPr txBox="1"/>
            <p:nvPr/>
          </p:nvSpPr>
          <p:spPr>
            <a:xfrm>
              <a:off x="6090369" y="1451792"/>
              <a:ext cx="890588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5" name="TextBox 16"/>
            <p:cNvSpPr txBox="1"/>
            <p:nvPr/>
          </p:nvSpPr>
          <p:spPr>
            <a:xfrm>
              <a:off x="7025408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6" name="TextBox 17"/>
            <p:cNvSpPr txBox="1"/>
            <p:nvPr/>
          </p:nvSpPr>
          <p:spPr>
            <a:xfrm>
              <a:off x="8033470" y="1451792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17" name="矩形 7"/>
            <p:cNvSpPr/>
            <p:nvPr/>
          </p:nvSpPr>
          <p:spPr>
            <a:xfrm>
              <a:off x="1842219" y="1821679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r>
                <a:rPr lang="zh-CN" altLang="en-US" sz="24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4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14"/>
            <p:cNvSpPr txBox="1"/>
            <p:nvPr/>
          </p:nvSpPr>
          <p:spPr>
            <a:xfrm>
              <a:off x="2043831" y="1451791"/>
              <a:ext cx="892175" cy="3597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4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32bits</a:t>
              </a:r>
              <a:endParaRPr lang="zh-CN" altLang="en-US" sz="24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</p:grpSp>
      <p:sp>
        <p:nvSpPr>
          <p:cNvPr id="28" name="圆角矩形标注 27"/>
          <p:cNvSpPr/>
          <p:nvPr/>
        </p:nvSpPr>
        <p:spPr>
          <a:xfrm>
            <a:off x="2068647" y="4535303"/>
            <a:ext cx="1270994" cy="474666"/>
          </a:xfrm>
          <a:prstGeom prst="wedgeRoundRectCallout">
            <a:avLst>
              <a:gd name="adj1" fmla="val 58347"/>
              <a:gd name="adj2" fmla="val -181767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/>
                </a:solidFill>
              </a:rPr>
              <a:t>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3593989" y="2024447"/>
            <a:ext cx="1462232" cy="474666"/>
          </a:xfrm>
          <a:prstGeom prst="wedgeRoundRectCallout">
            <a:avLst>
              <a:gd name="adj1" fmla="val 31422"/>
              <a:gd name="adj2" fmla="val 123248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源寄存器</a:t>
            </a:r>
            <a:r>
              <a:rPr lang="en-US" altLang="zh-CN" b="1" dirty="0">
                <a:solidFill>
                  <a:schemeClr val="tx1"/>
                </a:solidFill>
              </a:rPr>
              <a:t>1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5146151" y="4535303"/>
            <a:ext cx="1697393" cy="474666"/>
          </a:xfrm>
          <a:prstGeom prst="wedgeRoundRectCallout">
            <a:avLst>
              <a:gd name="adj1" fmla="val 301"/>
              <a:gd name="adj2" fmla="val -165713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源寄存器</a:t>
            </a:r>
            <a:r>
              <a:rPr lang="en-US" altLang="zh-CN" sz="2000" b="1" dirty="0">
                <a:solidFill>
                  <a:schemeClr val="tx1"/>
                </a:solidFill>
              </a:rPr>
              <a:t>2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2" name="圆角矩形标注 31"/>
          <p:cNvSpPr/>
          <p:nvPr/>
        </p:nvSpPr>
        <p:spPr>
          <a:xfrm>
            <a:off x="5863832" y="2049780"/>
            <a:ext cx="1679967" cy="474666"/>
          </a:xfrm>
          <a:prstGeom prst="wedgeRoundRectCallout">
            <a:avLst>
              <a:gd name="adj1" fmla="val 23106"/>
              <a:gd name="adj2" fmla="val 117897"/>
              <a:gd name="adj3" fmla="val 16667"/>
            </a:avLst>
          </a:prstGeom>
          <a:solidFill>
            <a:srgbClr val="FA8C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00FF"/>
                </a:solidFill>
              </a:rPr>
              <a:t>目的寄存器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8821839" y="4504783"/>
            <a:ext cx="1879600" cy="474666"/>
          </a:xfrm>
          <a:prstGeom prst="wedgeRoundRectCallout">
            <a:avLst>
              <a:gd name="adj1" fmla="val -72680"/>
              <a:gd name="adj2" fmla="val -162164"/>
              <a:gd name="adj3" fmla="val 16667"/>
            </a:avLst>
          </a:prstGeom>
          <a:solidFill>
            <a:srgbClr val="35AF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移位偏移量</a:t>
            </a:r>
            <a:endParaRPr lang="en-US" altLang="zh-CN" sz="2000" b="1" dirty="0">
              <a:solidFill>
                <a:schemeClr val="tx1"/>
              </a:solidFill>
            </a:endParaRPr>
          </a:p>
        </p:txBody>
      </p:sp>
      <p:sp>
        <p:nvSpPr>
          <p:cNvPr id="34" name="圆角矩形标注 33"/>
          <p:cNvSpPr/>
          <p:nvPr/>
        </p:nvSpPr>
        <p:spPr>
          <a:xfrm>
            <a:off x="8456746" y="2054965"/>
            <a:ext cx="2135053" cy="474666"/>
          </a:xfrm>
          <a:prstGeom prst="wedgeRoundRectCallout">
            <a:avLst>
              <a:gd name="adj1" fmla="val 6109"/>
              <a:gd name="adj2" fmla="val 112709"/>
              <a:gd name="adj3" fmla="val 16667"/>
            </a:avLst>
          </a:prstGeom>
          <a:solidFill>
            <a:srgbClr val="9AC2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扩展操作码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24" name="矩形 7"/>
          <p:cNvSpPr/>
          <p:nvPr/>
        </p:nvSpPr>
        <p:spPr>
          <a:xfrm>
            <a:off x="2536635" y="5803085"/>
            <a:ext cx="7118730" cy="550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无寻址方式字段，隐藏在操作码字段</a:t>
            </a:r>
            <a:r>
              <a:rPr lang="en-US" altLang="zh-CN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zh-CN" altLang="en-US" sz="28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28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MIPS</a:t>
            </a:r>
            <a:r>
              <a:rPr lang="zh-CN" altLang="en-US"/>
              <a:t>指令格式 </a:t>
            </a:r>
            <a:r>
              <a:rPr lang="en-US" altLang="zh-CN"/>
              <a:t>(R</a:t>
            </a:r>
            <a:r>
              <a:rPr lang="zh-CN" altLang="en-US"/>
              <a:t>型指令</a:t>
            </a:r>
            <a:r>
              <a:rPr lang="en-US" altLang="zh-CN"/>
              <a:t>)</a:t>
            </a:r>
            <a:endParaRPr lang="zh-CN" altLang="en-US"/>
          </a:p>
        </p:txBody>
      </p:sp>
      <p:graphicFrame>
        <p:nvGraphicFramePr>
          <p:cNvPr id="15" name="内容占位符 4"/>
          <p:cNvGraphicFramePr/>
          <p:nvPr/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</a:tblGrid>
              <a:tr h="4216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and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36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37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nor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39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</a:rPr>
                        <a:t>sll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2000" b="0" baseline="-25000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srl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0</a:t>
                      </a:r>
                      <a:endParaRPr lang="zh-CN" altLang="en-US"/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 err="1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Reg</a:t>
                      </a:r>
                      <a:endParaRPr lang="zh-CN" altLang="en-US" sz="18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X</a:t>
                      </a:r>
                      <a:endParaRPr lang="zh-CN" altLang="en-US" sz="2000" b="1" dirty="0"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 err="1"/>
                        <a:t>jr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R</a:t>
                      </a:r>
                      <a:endParaRPr lang="zh-CN" altLang="en-US" sz="2000" b="1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8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dirty="0"/>
                    </a:p>
                  </a:txBody>
                  <a:tcPr marL="103852" marR="103852" marT="51893" marB="5189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add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R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2105" marB="52105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0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/>
                        <a:t>32</a:t>
                      </a:r>
                      <a:endParaRPr lang="zh-CN" altLang="en-US" sz="2000" dirty="0"/>
                    </a:p>
                  </a:txBody>
                  <a:tcPr marL="103852" marR="103852" marT="52017" marB="52017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8" name="内容占位符 2"/>
          <p:cNvSpPr txBox="1"/>
          <p:nvPr/>
        </p:nvSpPr>
        <p:spPr bwMode="auto">
          <a:xfrm>
            <a:off x="1595663" y="5888677"/>
            <a:ext cx="9206006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u"/>
              <a:defRPr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urier New" panose="02070309020205020404" pitchFamily="49" charset="0"/>
                <a:ea typeface="微软雅黑" panose="020B0503020204020204" pitchFamily="34" charset="-122"/>
                <a:cs typeface="+mn-cs"/>
              </a:rPr>
              <a:t>add $s1,$s2,$s3      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0x2538820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指令格式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763713" y="1698625"/>
            <a:ext cx="8247062" cy="3822701"/>
            <a:chOff x="1992313" y="1622425"/>
            <a:chExt cx="7121526" cy="3822701"/>
          </a:xfrm>
        </p:grpSpPr>
        <p:sp>
          <p:nvSpPr>
            <p:cNvPr id="13" name="矩形 7"/>
            <p:cNvSpPr/>
            <p:nvPr/>
          </p:nvSpPr>
          <p:spPr>
            <a:xfrm>
              <a:off x="3359150" y="1992314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000000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" name="矩形 24"/>
            <p:cNvSpPr/>
            <p:nvPr/>
          </p:nvSpPr>
          <p:spPr>
            <a:xfrm>
              <a:off x="44529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" name="矩形 25"/>
            <p:cNvSpPr/>
            <p:nvPr/>
          </p:nvSpPr>
          <p:spPr>
            <a:xfrm>
              <a:off x="53673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矩形 26"/>
            <p:cNvSpPr/>
            <p:nvPr/>
          </p:nvSpPr>
          <p:spPr>
            <a:xfrm>
              <a:off x="7197725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shamt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矩形 27"/>
            <p:cNvSpPr/>
            <p:nvPr/>
          </p:nvSpPr>
          <p:spPr>
            <a:xfrm>
              <a:off x="6281738" y="1992314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d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6625" y="1622425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2" name="矩形 26"/>
            <p:cNvSpPr/>
            <p:nvPr/>
          </p:nvSpPr>
          <p:spPr>
            <a:xfrm>
              <a:off x="8112126" y="1992314"/>
              <a:ext cx="1001713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funct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40239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03839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40464" y="1622425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75501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83564" y="1622425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28" name="矩形 7"/>
            <p:cNvSpPr/>
            <p:nvPr/>
          </p:nvSpPr>
          <p:spPr>
            <a:xfrm>
              <a:off x="3359150" y="3495676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9" name="矩形 24"/>
            <p:cNvSpPr/>
            <p:nvPr/>
          </p:nvSpPr>
          <p:spPr>
            <a:xfrm>
              <a:off x="44529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s</a:t>
              </a:r>
              <a:endParaRPr lang="zh-CN" altLang="en-US" sz="2000" kern="0" baseline="-2500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0" name="矩形 25"/>
            <p:cNvSpPr/>
            <p:nvPr/>
          </p:nvSpPr>
          <p:spPr>
            <a:xfrm>
              <a:off x="5367338" y="3495676"/>
              <a:ext cx="857250" cy="428625"/>
            </a:xfrm>
            <a:prstGeom prst="rect">
              <a:avLst/>
            </a:prstGeom>
            <a:gradFill rotWithShape="1">
              <a:gsLst>
                <a:gs pos="0">
                  <a:srgbClr val="F79646">
                    <a:shade val="51000"/>
                    <a:satMod val="130000"/>
                  </a:srgbClr>
                </a:gs>
                <a:gs pos="80000">
                  <a:srgbClr val="F79646">
                    <a:shade val="93000"/>
                    <a:satMod val="130000"/>
                  </a:srgbClr>
                </a:gs>
                <a:gs pos="100000">
                  <a:srgbClr val="F7964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 err="1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R</a:t>
              </a:r>
              <a:r>
                <a:rPr lang="en-US" altLang="zh-CN" sz="2000" kern="0" baseline="-25000" dirty="0" err="1">
                  <a:solidFill>
                    <a:srgbClr val="0000FF"/>
                  </a:solidFill>
                  <a:latin typeface="Calibri" panose="020F0502020204030204"/>
                  <a:ea typeface="宋体" panose="02010600030101010101" pitchFamily="2" charset="-122"/>
                </a:rPr>
                <a:t>t</a:t>
              </a:r>
              <a:endParaRPr lang="zh-CN" altLang="en-US" sz="2000" kern="0" baseline="-25000" dirty="0">
                <a:solidFill>
                  <a:srgbClr val="0000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6625" y="3125789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4" name="矩形 26"/>
            <p:cNvSpPr/>
            <p:nvPr/>
          </p:nvSpPr>
          <p:spPr>
            <a:xfrm>
              <a:off x="6281738" y="3495676"/>
              <a:ext cx="28321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20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40239" y="3125789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03839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5bits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75501" y="3125789"/>
              <a:ext cx="892175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16bits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0" name="矩形 7"/>
            <p:cNvSpPr/>
            <p:nvPr/>
          </p:nvSpPr>
          <p:spPr>
            <a:xfrm>
              <a:off x="3359150" y="5016501"/>
              <a:ext cx="103663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rPr>
                <a:t>OP</a:t>
              </a:r>
              <a:endParaRPr lang="zh-CN" altLang="en-US" sz="2000" kern="0" dirty="0">
                <a:solidFill>
                  <a:sysClr val="window" lastClr="FFFFFF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76625" y="4646614"/>
              <a:ext cx="890588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44" name="矩形 26"/>
            <p:cNvSpPr/>
            <p:nvPr/>
          </p:nvSpPr>
          <p:spPr>
            <a:xfrm>
              <a:off x="4452938" y="5016501"/>
              <a:ext cx="466090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立即数</a:t>
              </a:r>
              <a:endParaRPr lang="zh-CN" altLang="en-US" sz="20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40464" y="4646614"/>
              <a:ext cx="890587" cy="4001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kern="0" dirty="0">
                  <a:solidFill>
                    <a:srgbClr val="0070C0"/>
                  </a:solidFill>
                  <a:latin typeface="Arial" panose="020B0604020202020204" pitchFamily="34" charset="0"/>
                  <a:ea typeface="华文细黑" panose="02010600040101010101" pitchFamily="2" charset="-122"/>
                </a:rPr>
                <a:t>26bits</a:t>
              </a:r>
              <a:endParaRPr lang="zh-CN" altLang="en-US" sz="2000" kern="0" dirty="0">
                <a:solidFill>
                  <a:srgbClr val="0070C0"/>
                </a:solidFill>
                <a:latin typeface="Arial" panose="020B0604020202020204" pitchFamily="34" charset="0"/>
                <a:ea typeface="华文细黑" panose="02010600040101010101" pitchFamily="2" charset="-122"/>
              </a:endParaRPr>
            </a:p>
          </p:txBody>
        </p:sp>
        <p:sp>
          <p:nvSpPr>
            <p:cNvPr id="50" name="矩形 7"/>
            <p:cNvSpPr/>
            <p:nvPr/>
          </p:nvSpPr>
          <p:spPr>
            <a:xfrm>
              <a:off x="1992313" y="1992314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7"/>
            <p:cNvSpPr/>
            <p:nvPr/>
          </p:nvSpPr>
          <p:spPr>
            <a:xfrm>
              <a:off x="1992313" y="3495676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7"/>
            <p:cNvSpPr/>
            <p:nvPr/>
          </p:nvSpPr>
          <p:spPr>
            <a:xfrm>
              <a:off x="1992313" y="5016501"/>
              <a:ext cx="1295400" cy="428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 </a:t>
              </a:r>
              <a:r>
                <a:rPr lang="zh-CN" altLang="en-US" sz="20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型指令</a:t>
              </a:r>
              <a:endParaRPr lang="zh-CN" altLang="en-US" sz="20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</a:t>
            </a:r>
            <a:r>
              <a:rPr lang="zh-CN" altLang="en-US" dirty="0"/>
              <a:t>指令格式 </a:t>
            </a:r>
            <a:r>
              <a:rPr lang="en-US" altLang="zh-CN" dirty="0"/>
              <a:t>(I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型指令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5" name="内容占位符 4"/>
          <p:cNvGraphicFramePr/>
          <p:nvPr/>
        </p:nvGraphicFramePr>
        <p:xfrm>
          <a:off x="1806181" y="1017533"/>
          <a:ext cx="8995488" cy="421917"/>
        </p:xfrm>
        <a:graphic>
          <a:graphicData uri="http://schemas.openxmlformats.org/drawingml/2006/table">
            <a:tbl>
              <a:tblPr firstRow="1" bandRow="1"/>
              <a:tblGrid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  <a:gridCol w="1124436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5bits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>
                          <a:solidFill>
                            <a:srgbClr val="00B050"/>
                          </a:solidFill>
                        </a:rPr>
                        <a:t>  6bits</a:t>
                      </a:r>
                      <a:endParaRPr lang="zh-CN" altLang="en-US" sz="2000" dirty="0">
                        <a:solidFill>
                          <a:srgbClr val="00B050"/>
                        </a:solidFill>
                      </a:endParaRPr>
                    </a:p>
                  </a:txBody>
                  <a:tcPr marL="103845" marR="103845" marT="52093" marB="5209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1642101" y="1404261"/>
          <a:ext cx="9159568" cy="3788235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  <a:gridCol w="1144946"/>
              </a:tblGrid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rt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rgbClr val="0000FF"/>
                          </a:solidFill>
                        </a:rPr>
                        <a:t>rd</a:t>
                      </a:r>
                      <a:endParaRPr lang="zh-CN" altLang="en-US" sz="200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dirty="0" err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20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800" b="0" dirty="0">
                        <a:solidFill>
                          <a:srgbClr val="0000FF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2000" b="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2000" b="0" dirty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2000" b="0" baseline="-25000" dirty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20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dirty="0" err="1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dirty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16bits </a:t>
                      </a:r>
                      <a:r>
                        <a:rPr lang="zh-CN" altLang="en-US" sz="1600" b="0" kern="1200" dirty="0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</a:t>
                      </a:r>
                      <a:endParaRPr lang="zh-CN" altLang="en-US" sz="16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3852" marR="103852" marT="51982" marB="51982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 marL="103852" marR="103852" marT="51982" marB="51982" anchor="ctr" anchorCtr="1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lw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sw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600" b="0" kern="1200" dirty="0" err="1">
                          <a:solidFill>
                            <a:srgbClr val="00206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Reg</a:t>
                      </a:r>
                      <a:endParaRPr lang="zh-CN" altLang="en-US" sz="1600" b="0" kern="1200" dirty="0">
                        <a:solidFill>
                          <a:srgbClr val="00206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andi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ori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13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00FF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00FF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beq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</a:tr>
              <a:tr h="420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bne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b="0" i="0" dirty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91436" marR="91436" marT="45733" marB="45733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 err="1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dirty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 anchor="ctr" anchorCtr="1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127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642101" y="5368265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5724730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6" marR="91436" marT="45602" marB="45602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6" marR="91436" marT="45680" marB="45680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642101" y="5882406"/>
          <a:ext cx="9159568" cy="421917"/>
        </p:xfrm>
        <a:graphic>
          <a:graphicData uri="http://schemas.openxmlformats.org/drawingml/2006/table">
            <a:tbl>
              <a:tblPr firstRow="1" bandRow="1"/>
              <a:tblGrid>
                <a:gridCol w="1144946"/>
                <a:gridCol w="1144946"/>
                <a:gridCol w="1144946"/>
                <a:gridCol w="5724730"/>
              </a:tblGrid>
              <a:tr h="4219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 err="1"/>
                        <a:t>jal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J</a:t>
                      </a:r>
                      <a:endParaRPr lang="en-US" altLang="zh-CN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36" marR="91436" marT="45539" marB="45539">
                    <a:lnL w="12700" cmpd="sng">
                      <a:solidFill>
                        <a:srgbClr val="060606"/>
                      </a:solidFill>
                    </a:lnL>
                    <a:lnR w="12700" cmpd="sng">
                      <a:solidFill>
                        <a:srgbClr val="060606"/>
                      </a:solidFill>
                    </a:lnR>
                    <a:lnT w="12700" cmpd="sng">
                      <a:solidFill>
                        <a:srgbClr val="060606"/>
                      </a:solidFill>
                    </a:lnT>
                    <a:lnB w="25400" cmpd="sng">
                      <a:solidFill>
                        <a:srgbClr val="060606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26bits 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伪直接寻址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6" marR="91436" marT="45617" marB="45617">
                    <a:lnL w="12700" cmpd="sng">
                      <a:solidFill>
                        <a:srgbClr val="060606"/>
                      </a:solidFill>
                    </a:lnL>
                    <a:lnR w="127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60606"/>
                      </a:solidFill>
                    </a:lnT>
                    <a:lnB w="25400" cap="flat" cmpd="sng" algn="ctr">
                      <a:solidFill>
                        <a:srgbClr val="06060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MIPS</a:t>
            </a:r>
            <a:r>
              <a:rPr lang="zh-CN" altLang="en-US"/>
              <a:t>寻址方式总结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/>
              <a:t>寄存器寻址</a:t>
            </a:r>
            <a:endParaRPr lang="en-US" altLang="zh-CN" b="1" dirty="0"/>
          </a:p>
          <a:p>
            <a:pPr>
              <a:defRPr/>
            </a:pPr>
            <a:r>
              <a:rPr lang="zh-CN" altLang="en-US" b="1" dirty="0"/>
              <a:t>变址寻址</a:t>
            </a:r>
            <a:endParaRPr lang="en-US" altLang="zh-CN" b="1" dirty="0"/>
          </a:p>
          <a:p>
            <a:pPr>
              <a:defRPr/>
            </a:pPr>
            <a:r>
              <a:rPr lang="zh-CN" altLang="en-US" b="1" dirty="0"/>
              <a:t>立即数寻址</a:t>
            </a:r>
            <a:endParaRPr lang="en-US" altLang="zh-CN" b="1" dirty="0"/>
          </a:p>
          <a:p>
            <a:pPr>
              <a:defRPr/>
            </a:pPr>
            <a:r>
              <a:rPr lang="en-US" altLang="zh-CN" b="1" dirty="0"/>
              <a:t>PC</a:t>
            </a:r>
            <a:r>
              <a:rPr lang="zh-CN" altLang="en-US" b="1" dirty="0"/>
              <a:t>相对寻址 </a:t>
            </a:r>
            <a:r>
              <a:rPr lang="en-US" altLang="zh-CN" b="1" dirty="0" err="1">
                <a:solidFill>
                  <a:srgbClr val="7030A0"/>
                </a:solidFill>
                <a:latin typeface="Courier New" panose="02070309020205020404" pitchFamily="49" charset="0"/>
              </a:rPr>
              <a:t>beq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 reg1,reg2,offset</a:t>
            </a:r>
            <a:endParaRPr lang="en-US" altLang="zh-CN" b="1" dirty="0">
              <a:solidFill>
                <a:srgbClr val="7030A0"/>
              </a:solidFill>
              <a:latin typeface="Courier New" panose="02070309020205020404" pitchFamily="49" charset="0"/>
            </a:endParaRPr>
          </a:p>
          <a:p>
            <a:pPr lvl="1">
              <a:defRPr/>
            </a:pPr>
            <a:r>
              <a:rPr lang="en-US" altLang="zh-CN" dirty="0"/>
              <a:t>PC + 4 + 16</a:t>
            </a:r>
            <a:r>
              <a:rPr lang="zh-CN" altLang="en-US" dirty="0"/>
              <a:t>位偏移地址左移两位   </a:t>
            </a:r>
            <a:endParaRPr lang="en-US" altLang="zh-CN" dirty="0"/>
          </a:p>
          <a:p>
            <a:pPr lvl="1">
              <a:defRPr/>
            </a:pPr>
            <a:r>
              <a:rPr lang="zh-CN" altLang="en-US" dirty="0"/>
              <a:t>字地址变字节地址</a:t>
            </a:r>
            <a:endParaRPr lang="en-US" altLang="zh-CN" dirty="0"/>
          </a:p>
          <a:p>
            <a:pPr>
              <a:defRPr/>
            </a:pPr>
            <a:r>
              <a:rPr lang="zh-CN" altLang="en-US" b="1" dirty="0"/>
              <a:t>伪直接寻址  </a:t>
            </a:r>
            <a:r>
              <a:rPr lang="en-US" altLang="zh-CN" b="1" dirty="0">
                <a:solidFill>
                  <a:srgbClr val="7030A0"/>
                </a:solidFill>
                <a:latin typeface="Courier New" panose="02070309020205020404" pitchFamily="49" charset="0"/>
              </a:rPr>
              <a:t>J label</a:t>
            </a:r>
            <a:endParaRPr lang="en-US" altLang="zh-CN" b="1" dirty="0">
              <a:solidFill>
                <a:srgbClr val="7030A0"/>
              </a:solidFill>
              <a:latin typeface="Courier New" panose="02070309020205020404" pitchFamily="49" charset="0"/>
            </a:endParaRP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193651" y="5685261"/>
            <a:ext cx="5391549" cy="552054"/>
            <a:chOff x="3193651" y="5685261"/>
            <a:chExt cx="5391549" cy="552054"/>
          </a:xfrm>
        </p:grpSpPr>
        <p:grpSp>
          <p:nvGrpSpPr>
            <p:cNvPr id="2" name="组合 1"/>
            <p:cNvGrpSpPr/>
            <p:nvPr/>
          </p:nvGrpSpPr>
          <p:grpSpPr>
            <a:xfrm>
              <a:off x="3193651" y="5685262"/>
              <a:ext cx="4729922" cy="552053"/>
              <a:chOff x="1691680" y="4293097"/>
              <a:chExt cx="3672408" cy="428625"/>
            </a:xfrm>
          </p:grpSpPr>
          <p:sp>
            <p:nvSpPr>
              <p:cNvPr id="6" name="矩形 7"/>
              <p:cNvSpPr/>
              <p:nvPr/>
            </p:nvSpPr>
            <p:spPr>
              <a:xfrm>
                <a:off x="1691680" y="4293097"/>
                <a:ext cx="1180108" cy="42862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PC 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高</a:t>
                </a: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4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</a:t>
                </a:r>
                <a:endParaRPr lang="zh-CN" altLang="en-US" kern="0" dirty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7" name="矩形 26"/>
              <p:cNvSpPr/>
              <p:nvPr/>
            </p:nvSpPr>
            <p:spPr>
              <a:xfrm>
                <a:off x="2928938" y="4293097"/>
                <a:ext cx="2435150" cy="428625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shade val="51000"/>
                      <a:satMod val="130000"/>
                    </a:srgbClr>
                  </a:gs>
                  <a:gs pos="80000">
                    <a:srgbClr val="4BACC6">
                      <a:shade val="93000"/>
                      <a:satMod val="130000"/>
                    </a:srgbClr>
                  </a:gs>
                  <a:gs pos="100000">
                    <a:srgbClr val="4BACC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kern="0" dirty="0">
                    <a:solidFill>
                      <a:sysClr val="window" lastClr="FFFFFF"/>
                    </a:solidFill>
                    <a:latin typeface="+mn-ea"/>
                  </a:rPr>
                  <a:t>26</a:t>
                </a:r>
                <a:r>
                  <a:rPr lang="zh-CN" altLang="en-US" kern="0" dirty="0">
                    <a:solidFill>
                      <a:sysClr val="window" lastClr="FFFFFF"/>
                    </a:solidFill>
                    <a:latin typeface="+mn-ea"/>
                  </a:rPr>
                  <a:t>位立即数</a:t>
                </a:r>
                <a:endParaRPr lang="zh-CN" altLang="en-US" kern="0" dirty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</p:grpSp>
        <p:sp>
          <p:nvSpPr>
            <p:cNvPr id="11" name="矩形 26"/>
            <p:cNvSpPr/>
            <p:nvPr/>
          </p:nvSpPr>
          <p:spPr>
            <a:xfrm>
              <a:off x="7997180" y="5685261"/>
              <a:ext cx="588020" cy="552053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kern="0" dirty="0">
                  <a:solidFill>
                    <a:sysClr val="window" lastClr="FFFFFF"/>
                  </a:solidFill>
                  <a:latin typeface="+mn-ea"/>
                </a:rPr>
                <a:t>00</a:t>
              </a:r>
              <a:endParaRPr lang="zh-CN" altLang="en-US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2" y="802804"/>
            <a:ext cx="10515599" cy="686888"/>
          </a:xfrm>
        </p:spPr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MIPS</a:t>
            </a:r>
            <a:r>
              <a:rPr lang="zh-CN" altLang="en-US" dirty="0"/>
              <a:t>仿真器，汇编器</a:t>
            </a:r>
            <a:endParaRPr lang="zh-CN" altLang="en-US" dirty="0"/>
          </a:p>
        </p:txBody>
      </p:sp>
      <p:pic>
        <p:nvPicPr>
          <p:cNvPr id="4" name="图片 3" descr="https://www.d.umn.edu/~gshute/mips/Mars/screenshots/interface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23" y="1555004"/>
            <a:ext cx="8335192" cy="4842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5364" y="1503408"/>
            <a:ext cx="6656694" cy="5878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650" y="2974021"/>
            <a:ext cx="10934699" cy="28896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X86</a:t>
            </a:r>
            <a:r>
              <a:rPr lang="zh-CN" altLang="en-US"/>
              <a:t>指令格式</a:t>
            </a:r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905565" y="2090057"/>
            <a:ext cx="400721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367722" y="2090057"/>
            <a:ext cx="5490817" cy="1306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X86</a:t>
            </a:r>
            <a:r>
              <a:rPr lang="zh-CN" altLang="en-US" dirty="0"/>
              <a:t>指令格式   </a:t>
            </a:r>
            <a:r>
              <a:rPr lang="zh-CN" altLang="en-US" sz="1800" dirty="0"/>
              <a:t>（最长</a:t>
            </a:r>
            <a:r>
              <a:rPr lang="en-US" altLang="zh-CN" sz="1800" dirty="0"/>
              <a:t>15bytes</a:t>
            </a:r>
            <a:r>
              <a:rPr lang="zh-CN" altLang="en-US" sz="1800" dirty="0"/>
              <a:t>）</a:t>
            </a:r>
            <a:endParaRPr lang="zh-CN" altLang="en-US" sz="1800" dirty="0"/>
          </a:p>
        </p:txBody>
      </p:sp>
      <p:grpSp>
        <p:nvGrpSpPr>
          <p:cNvPr id="2" name="组合 1"/>
          <p:cNvGrpSpPr/>
          <p:nvPr/>
        </p:nvGrpSpPr>
        <p:grpSpPr>
          <a:xfrm>
            <a:off x="4778375" y="985838"/>
            <a:ext cx="4249737" cy="731838"/>
            <a:chOff x="2566989" y="1544638"/>
            <a:chExt cx="4249737" cy="731838"/>
          </a:xfrm>
        </p:grpSpPr>
        <p:graphicFrame>
          <p:nvGraphicFramePr>
            <p:cNvPr id="6" name="内容占位符 4"/>
            <p:cNvGraphicFramePr/>
            <p:nvPr/>
          </p:nvGraphicFramePr>
          <p:xfrm>
            <a:off x="2578100" y="1544638"/>
            <a:ext cx="3600450" cy="366712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200150"/>
                  <a:gridCol w="1200150"/>
                  <a:gridCol w="1200150"/>
                </a:tblGrid>
                <a:tr h="366712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4bits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41" marR="91441" marT="45898" marB="45898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5" name="内容占位符 4"/>
            <p:cNvGraphicFramePr/>
            <p:nvPr/>
          </p:nvGraphicFramePr>
          <p:xfrm>
            <a:off x="2566989" y="1905001"/>
            <a:ext cx="4249737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860425"/>
                  <a:gridCol w="863600"/>
                  <a:gridCol w="2525712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JE 4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Cond.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Displacement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7" marR="91467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957425"/>
            <a:ext cx="3963988" cy="4530725"/>
          </a:xfrm>
        </p:spPr>
        <p:txBody>
          <a:bodyPr>
            <a:noAutofit/>
          </a:bodyPr>
          <a:lstStyle/>
          <a:p>
            <a:pPr eaLnBrk="1" hangingPunct="1">
              <a:lnSpc>
                <a:spcPct val="200000"/>
              </a:lnSpc>
              <a:defRPr/>
            </a:pPr>
            <a:r>
              <a:rPr lang="en-US" altLang="zh-CN" sz="2800" dirty="0"/>
              <a:t>JE  20H</a:t>
            </a:r>
            <a:endParaRPr lang="en-US" altLang="zh-CN" sz="2800" dirty="0"/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Call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PUSH ESI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zh-CN" sz="2800" dirty="0">
                <a:solidFill>
                  <a:srgbClr val="000000"/>
                </a:solidFill>
              </a:rPr>
              <a:t>MOV EBX,[EDI+45]</a:t>
            </a:r>
            <a:endParaRPr lang="en-US" altLang="zh-CN" sz="28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altLang="zh-CN" sz="2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zh-CN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787901" y="1989409"/>
            <a:ext cx="7058025" cy="731838"/>
            <a:chOff x="2566989" y="2924176"/>
            <a:chExt cx="7058025" cy="731838"/>
          </a:xfrm>
        </p:grpSpPr>
        <p:graphicFrame>
          <p:nvGraphicFramePr>
            <p:cNvPr id="10" name="内容占位符 4"/>
            <p:cNvGraphicFramePr/>
            <p:nvPr/>
          </p:nvGraphicFramePr>
          <p:xfrm>
            <a:off x="2578100" y="2924176"/>
            <a:ext cx="6110288" cy="366713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853086"/>
                  <a:gridCol w="5257202"/>
                </a:tblGrid>
                <a:tr h="366713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8bits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             32bits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51" marR="91451" marT="45898" marB="45898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11" name="内容占位符 4"/>
            <p:cNvGraphicFramePr/>
            <p:nvPr/>
          </p:nvGraphicFramePr>
          <p:xfrm>
            <a:off x="2566989" y="3284539"/>
            <a:ext cx="7058025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1663699"/>
                  <a:gridCol w="5394326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Call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Offset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56" marR="91456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  <p:sp>
        <p:nvSpPr>
          <p:cNvPr id="30761" name="内容占位符 2"/>
          <p:cNvSpPr txBox="1"/>
          <p:nvPr/>
        </p:nvSpPr>
        <p:spPr bwMode="auto">
          <a:xfrm>
            <a:off x="1909764" y="3860801"/>
            <a:ext cx="82184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华文细黑" panose="0201060004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anose="05000000000000000000" pitchFamily="2" charset="2"/>
              <a:buChar char="n"/>
            </a:pPr>
            <a:endParaRPr lang="en-US" altLang="zh-CN" sz="2400" i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18049" y="3027503"/>
            <a:ext cx="2005012" cy="669926"/>
            <a:chOff x="4460875" y="3384009"/>
            <a:chExt cx="2005012" cy="669926"/>
          </a:xfrm>
        </p:grpSpPr>
        <p:graphicFrame>
          <p:nvGraphicFramePr>
            <p:cNvPr id="19" name="内容占位符 4"/>
            <p:cNvGraphicFramePr/>
            <p:nvPr/>
          </p:nvGraphicFramePr>
          <p:xfrm>
            <a:off x="4460875" y="3384009"/>
            <a:ext cx="2005012" cy="365170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02506"/>
                  <a:gridCol w="1002506"/>
                </a:tblGrid>
                <a:tr h="36512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5bits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B050"/>
                            </a:solidFill>
                          </a:rPr>
                          <a:t>3bits</a:t>
                        </a:r>
                        <a:endParaRPr lang="zh-CN" altLang="en-US" sz="1800" dirty="0">
                          <a:solidFill>
                            <a:srgbClr val="00B050"/>
                          </a:solidFill>
                        </a:endParaRPr>
                      </a:p>
                    </a:txBody>
                    <a:tcPr marL="91435" marR="91435" marT="45425" marB="45425">
                      <a:solidFill>
                        <a:schemeClr val="bg1"/>
                      </a:solidFill>
                    </a:tcPr>
                  </a:tc>
                </a:tr>
              </a:tbl>
            </a:graphicData>
          </a:graphic>
        </p:graphicFrame>
        <p:graphicFrame>
          <p:nvGraphicFramePr>
            <p:cNvPr id="20" name="内容占位符 4"/>
            <p:cNvGraphicFramePr/>
            <p:nvPr/>
          </p:nvGraphicFramePr>
          <p:xfrm>
            <a:off x="4521201" y="3682460"/>
            <a:ext cx="1670050" cy="371475"/>
          </p:xfrm>
          <a:graphic>
            <a:graphicData uri="http://schemas.openxmlformats.org/drawingml/2006/table">
              <a:tbl>
                <a:tblPr firstRow="1" bandRow="1"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tableStyleId>{5C22544A-7EE6-4342-B048-85BDC9FD1C3A}</a:tableStyleId>
                </a:tblPr>
                <a:tblGrid>
                  <a:gridCol w="956631"/>
                  <a:gridCol w="713419"/>
                </a:tblGrid>
                <a:tr h="371475">
                  <a:tc>
                    <a:txBody>
                      <a:bodyPr/>
                      <a:lstStyle/>
                      <a:p>
                        <a:r>
                          <a:rPr lang="en-US" altLang="zh-CN" sz="1800" dirty="0">
                            <a:solidFill>
                              <a:srgbClr val="002060"/>
                            </a:solidFill>
                          </a:rPr>
                          <a:t>PUSH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altLang="zh-CN" sz="1800" dirty="0" err="1">
                            <a:solidFill>
                              <a:srgbClr val="002060"/>
                            </a:solidFill>
                          </a:rPr>
                          <a:t>Reg</a:t>
                        </a:r>
                        <a:endParaRPr lang="zh-CN" altLang="en-US" sz="1800" dirty="0">
                          <a:solidFill>
                            <a:srgbClr val="002060"/>
                          </a:solidFill>
                        </a:endParaRPr>
                      </a:p>
                    </a:txBody>
                    <a:tcPr marL="91462" marR="91462" marT="45798" marB="45798">
                      <a:solidFill>
                        <a:srgbClr val="92D050"/>
                      </a:solidFill>
                    </a:tcPr>
                  </a:tc>
                </a:tr>
              </a:tbl>
            </a:graphicData>
          </a:graphic>
        </p:graphicFrame>
      </p:grpSp>
      <p:graphicFrame>
        <p:nvGraphicFramePr>
          <p:cNvPr id="22" name="内容占位符 4"/>
          <p:cNvGraphicFramePr/>
          <p:nvPr/>
        </p:nvGraphicFramePr>
        <p:xfrm>
          <a:off x="4756149" y="4255926"/>
          <a:ext cx="5767385" cy="36517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232760"/>
                <a:gridCol w="335691"/>
                <a:gridCol w="342900"/>
                <a:gridCol w="2104741"/>
                <a:gridCol w="1751293"/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MOV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rgbClr val="002060"/>
                          </a:solidFill>
                        </a:rPr>
                        <a:t>Postbyte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5004358" y="3924498"/>
            <a:ext cx="5291077" cy="369332"/>
            <a:chOff x="5004358" y="3924498"/>
            <a:chExt cx="5291077" cy="369332"/>
          </a:xfrm>
        </p:grpSpPr>
        <p:sp>
          <p:nvSpPr>
            <p:cNvPr id="12" name="矩形 11"/>
            <p:cNvSpPr/>
            <p:nvPr/>
          </p:nvSpPr>
          <p:spPr>
            <a:xfrm>
              <a:off x="5004358" y="3924498"/>
              <a:ext cx="7995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6bits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967610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301978" y="3924498"/>
              <a:ext cx="3944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1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326512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305034" y="3924498"/>
              <a:ext cx="9904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</a:rPr>
                <a:t>8Bits</a:t>
              </a:r>
              <a:endParaRPr lang="zh-CN" altLang="en-US" b="1" dirty="0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/>
              <a:t>x86-64 Integer Registers</a:t>
            </a: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631504" y="5733256"/>
            <a:ext cx="8501790" cy="838200"/>
          </a:xfrm>
        </p:spPr>
        <p:txBody>
          <a:bodyPr/>
          <a:lstStyle/>
          <a:p>
            <a:pPr lvl="1"/>
            <a:r>
              <a:rPr lang="en-US" dirty="0"/>
              <a:t>Can reference low-order 4 bytes (also low-order 1 &amp; 2 bytes)</a:t>
            </a:r>
            <a:endParaRPr 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862064" y="1426814"/>
            <a:ext cx="6474296" cy="4014192"/>
            <a:chOff x="762000" y="1143000"/>
            <a:chExt cx="7518400" cy="4800600"/>
          </a:xfrm>
        </p:grpSpPr>
        <p:sp>
          <p:nvSpPr>
            <p:cNvPr id="27649" name="Rectangle 1"/>
            <p:cNvSpPr/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%rsp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4" name="Rectangle 6"/>
            <p:cNvSpPr/>
            <p:nvPr/>
          </p:nvSpPr>
          <p:spPr bwMode="auto">
            <a:xfrm>
              <a:off x="25527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%eax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5" name="Rectangle 7"/>
            <p:cNvSpPr/>
            <p:nvPr/>
          </p:nvSpPr>
          <p:spPr bwMode="auto">
            <a:xfrm>
              <a:off x="25527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%ebx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6" name="Rectangle 8"/>
            <p:cNvSpPr/>
            <p:nvPr/>
          </p:nvSpPr>
          <p:spPr bwMode="auto">
            <a:xfrm>
              <a:off x="25527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%ecx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7" name="Rectangle 9"/>
            <p:cNvSpPr/>
            <p:nvPr/>
          </p:nvSpPr>
          <p:spPr bwMode="auto">
            <a:xfrm>
              <a:off x="25527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%edx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8" name="Rectangle 10"/>
            <p:cNvSpPr/>
            <p:nvPr/>
          </p:nvSpPr>
          <p:spPr bwMode="auto">
            <a:xfrm>
              <a:off x="25527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%esi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59" name="Rectangle 11"/>
            <p:cNvSpPr/>
            <p:nvPr/>
          </p:nvSpPr>
          <p:spPr bwMode="auto">
            <a:xfrm>
              <a:off x="25527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%edi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0" name="Rectangle 12"/>
            <p:cNvSpPr/>
            <p:nvPr/>
          </p:nvSpPr>
          <p:spPr bwMode="auto">
            <a:xfrm>
              <a:off x="2552700" y="4838700"/>
              <a:ext cx="1752600" cy="444500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%esp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1" name="Rectangle 13"/>
            <p:cNvSpPr/>
            <p:nvPr/>
          </p:nvSpPr>
          <p:spPr bwMode="auto">
            <a:xfrm>
              <a:off x="2552700" y="5453826"/>
              <a:ext cx="1765300" cy="444499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%ebp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2" name="Rectangle 14"/>
            <p:cNvSpPr/>
            <p:nvPr/>
          </p:nvSpPr>
          <p:spPr bwMode="auto">
            <a:xfrm>
              <a:off x="65151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%r8d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3" name="Rectangle 15"/>
            <p:cNvSpPr/>
            <p:nvPr/>
          </p:nvSpPr>
          <p:spPr bwMode="auto">
            <a:xfrm>
              <a:off x="65151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%r9d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4" name="Rectangle 16"/>
            <p:cNvSpPr/>
            <p:nvPr/>
          </p:nvSpPr>
          <p:spPr bwMode="auto">
            <a:xfrm>
              <a:off x="65151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%r10d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5" name="Rectangle 17"/>
            <p:cNvSpPr/>
            <p:nvPr/>
          </p:nvSpPr>
          <p:spPr bwMode="auto">
            <a:xfrm>
              <a:off x="65151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%r11d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6" name="Rectangle 18"/>
            <p:cNvSpPr/>
            <p:nvPr/>
          </p:nvSpPr>
          <p:spPr bwMode="auto">
            <a:xfrm>
              <a:off x="65151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%r12d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7" name="Rectangle 19"/>
            <p:cNvSpPr/>
            <p:nvPr/>
          </p:nvSpPr>
          <p:spPr bwMode="auto">
            <a:xfrm>
              <a:off x="65151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%r13d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8" name="Rectangle 20"/>
            <p:cNvSpPr/>
            <p:nvPr/>
          </p:nvSpPr>
          <p:spPr bwMode="auto">
            <a:xfrm>
              <a:off x="6515100" y="4838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%r14d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69" name="Rectangle 21"/>
            <p:cNvSpPr/>
            <p:nvPr/>
          </p:nvSpPr>
          <p:spPr bwMode="auto">
            <a:xfrm>
              <a:off x="6515100" y="5448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%r15d</a:t>
              </a:r>
              <a:endParaRPr lang="en-US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0" name="Rectangle 22"/>
            <p:cNvSpPr/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%r8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1" name="Rectangle 23"/>
            <p:cNvSpPr/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%r9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2" name="Rectangle 24"/>
            <p:cNvSpPr/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%r10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3" name="Rectangle 25"/>
            <p:cNvSpPr/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%r11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4" name="Rectangle 26"/>
            <p:cNvSpPr/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%r12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5" name="Rectangle 27"/>
            <p:cNvSpPr/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%r13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6" name="Rectangle 28"/>
            <p:cNvSpPr/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%r14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7" name="Rectangle 29"/>
            <p:cNvSpPr/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%r15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8" name="Rectangle 30"/>
            <p:cNvSpPr/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rax</a:t>
              </a:r>
              <a:endParaRPr lang="en-US" sz="2400" b="1" dirty="0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79" name="Rectangle 31"/>
            <p:cNvSpPr/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</a:t>
              </a:r>
              <a:r>
                <a:rPr lang="en-US" sz="2400" b="1" dirty="0" err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rbx</a:t>
              </a:r>
              <a:endParaRPr lang="en-US" sz="2400" b="1" dirty="0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0" name="Rectangle 32"/>
            <p:cNvSpPr/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%rcx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1" name="Rectangle 33"/>
            <p:cNvSpPr/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%rdx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2" name="Rectangle 34"/>
            <p:cNvSpPr/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%rsi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3" name="Rectangle 35"/>
            <p:cNvSpPr/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%rdi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  <p:sp>
          <p:nvSpPr>
            <p:cNvPr id="27684" name="Rectangle 36"/>
            <p:cNvSpPr/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000000"/>
                  </a:solidFill>
                  <a:latin typeface="Courier New Bold" panose="02070609020205020404" charset="0"/>
                  <a:ea typeface="微软雅黑" panose="020B0503020204020204" pitchFamily="34" charset="-122"/>
                  <a:cs typeface="Courier New Bold" panose="02070609020205020404" charset="0"/>
                  <a:sym typeface="Courier New Bold" panose="02070609020205020404" charset="0"/>
                </a:rPr>
                <a:t>%rbp</a:t>
              </a:r>
              <a:endParaRPr lang="en-US" sz="2400" b="1">
                <a:solidFill>
                  <a:srgbClr val="000000"/>
                </a:solidFill>
                <a:latin typeface="Courier New Bold" panose="02070609020205020404" charset="0"/>
                <a:ea typeface="微软雅黑" panose="020B0503020204020204" pitchFamily="34" charset="-122"/>
                <a:cs typeface="Courier New Bold" panose="02070609020205020404" charset="0"/>
                <a:sym typeface="Courier New Bold" panose="02070609020205020404" charset="0"/>
              </a:endParaRPr>
            </a:p>
          </p:txBody>
        </p:sp>
      </p:grpSp>
      <p:pic>
        <p:nvPicPr>
          <p:cNvPr id="5" name="Picture 250" descr="j0312558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56875" y="-281041"/>
            <a:ext cx="2514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 X86</a:t>
            </a:r>
            <a:r>
              <a:rPr lang="zh-CN" altLang="en-US" dirty="0"/>
              <a:t>  差异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89269" y="1127708"/>
          <a:ext cx="9713292" cy="5105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93"/>
                <a:gridCol w="4418546"/>
                <a:gridCol w="4628953"/>
              </a:tblGrid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#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X86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MIPS</a:t>
                      </a:r>
                      <a:endParaRPr lang="zh-CN" altLang="en-US" sz="1800" dirty="0"/>
                    </a:p>
                  </a:txBody>
                  <a:tcPr marL="106435" marR="106435" marT="53217" marB="53217" anchor="ctr">
                    <a:solidFill>
                      <a:srgbClr val="92D050"/>
                    </a:solidFill>
                  </a:tcPr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变长（</a:t>
                      </a:r>
                      <a:r>
                        <a:rPr lang="en-US" altLang="zh-CN" sz="1800" dirty="0"/>
                        <a:t>1-15bytes</a:t>
                      </a:r>
                      <a:r>
                        <a:rPr lang="zh-CN" altLang="en-US" sz="1800" dirty="0"/>
                        <a:t>）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定长指令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指令数多  </a:t>
                      </a:r>
                      <a:r>
                        <a:rPr lang="en-US" altLang="zh-CN" sz="1800" dirty="0"/>
                        <a:t>CISC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指令数少 </a:t>
                      </a:r>
                      <a:r>
                        <a:rPr lang="en-US" altLang="zh-CN" sz="1800" dirty="0"/>
                        <a:t>RISC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r>
                        <a:rPr lang="zh-CN" altLang="en-US" sz="1800" dirty="0"/>
                        <a:t>个通用寄存器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32</a:t>
                      </a:r>
                      <a:r>
                        <a:rPr lang="zh-CN" altLang="en-US" sz="1800" dirty="0"/>
                        <a:t>个通用寄存器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寻址方式复杂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寻址方式简单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有标志寄存器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无标志寄存器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6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最多两地址指令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三地址指令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7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无限制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只有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Load/store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能访问存储器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有堆栈指令 </a:t>
                      </a:r>
                      <a:r>
                        <a:rPr lang="en-US" altLang="zh-CN" sz="1800" dirty="0"/>
                        <a:t>push</a:t>
                      </a:r>
                      <a:r>
                        <a:rPr lang="zh-CN" altLang="en-US" sz="1800" dirty="0"/>
                        <a:t>，</a:t>
                      </a:r>
                      <a:r>
                        <a:rPr lang="en-US" altLang="zh-CN" sz="1800" dirty="0"/>
                        <a:t>pop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无堆栈指令（访存指令代替）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有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无</a:t>
                      </a:r>
                      <a:r>
                        <a:rPr lang="en-US" altLang="zh-CN" sz="1800" dirty="0"/>
                        <a:t>I/O</a:t>
                      </a:r>
                      <a:r>
                        <a:rPr lang="zh-CN" altLang="en-US" sz="1800" dirty="0"/>
                        <a:t>指令</a:t>
                      </a:r>
                      <a:r>
                        <a:rPr lang="en-US" altLang="zh-CN" sz="1800" dirty="0"/>
                        <a:t>(</a:t>
                      </a:r>
                      <a:r>
                        <a:rPr lang="zh-CN" altLang="en-US" sz="1800" dirty="0"/>
                        <a:t>设备统一编址</a:t>
                      </a:r>
                      <a:r>
                        <a:rPr lang="en-US" altLang="zh-CN" sz="1800" dirty="0"/>
                        <a:t>)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  <a:tr h="464104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参数传递：栈帧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参数传递（</a:t>
                      </a:r>
                      <a:r>
                        <a:rPr lang="en-US" altLang="zh-CN" sz="1800" dirty="0"/>
                        <a:t>4</a:t>
                      </a:r>
                      <a:r>
                        <a:rPr lang="zh-CN" altLang="en-US" sz="1800" dirty="0"/>
                        <a:t>寄存器</a:t>
                      </a:r>
                      <a:r>
                        <a:rPr lang="en-US" altLang="zh-CN" sz="1800" dirty="0"/>
                        <a:t>+</a:t>
                      </a:r>
                      <a:r>
                        <a:rPr lang="zh-CN" altLang="en-US" sz="1800" dirty="0"/>
                        <a:t>栈帧）</a:t>
                      </a:r>
                      <a:endParaRPr lang="zh-CN" altLang="en-US" sz="1800" dirty="0"/>
                    </a:p>
                  </a:txBody>
                  <a:tcPr marL="106435" marR="106435" marT="53217" marB="53217" anchor="ctr"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ARMv8-32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相同之处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位定长指令</a:t>
            </a:r>
            <a:endParaRPr lang="en-US" altLang="zh-CN" dirty="0"/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个通用寄存器，一个恒零寄存器</a:t>
            </a:r>
            <a:endParaRPr lang="en-US" altLang="zh-CN" dirty="0"/>
          </a:p>
          <a:p>
            <a:pPr lvl="1"/>
            <a:r>
              <a:rPr lang="en-US" altLang="zh-CN" dirty="0"/>
              <a:t>load/store</a:t>
            </a:r>
            <a:r>
              <a:rPr lang="zh-CN" altLang="en-US" dirty="0"/>
              <a:t>架构</a:t>
            </a:r>
            <a:endParaRPr lang="en-US" altLang="zh-CN" dirty="0"/>
          </a:p>
          <a:p>
            <a:pPr lvl="1"/>
            <a:r>
              <a:rPr lang="zh-CN" altLang="en-US" dirty="0"/>
              <a:t>都不能并行存取多个寄存器（方便批量保存寄存器，恢复寄存器，硬件实现更复杂）</a:t>
            </a:r>
            <a:endParaRPr lang="en-US" altLang="zh-CN" dirty="0"/>
          </a:p>
          <a:p>
            <a:pPr lvl="1"/>
            <a:r>
              <a:rPr lang="zh-CN" altLang="en-US" dirty="0"/>
              <a:t>都有分支指令，能根据寄存器的值为</a:t>
            </a:r>
            <a:r>
              <a:rPr lang="en-US" altLang="zh-CN" dirty="0"/>
              <a:t>0</a:t>
            </a:r>
            <a:r>
              <a:rPr lang="zh-CN" altLang="en-US" dirty="0"/>
              <a:t>转移或不为零转移</a:t>
            </a:r>
            <a:endParaRPr lang="en-US" altLang="zh-CN" dirty="0"/>
          </a:p>
          <a:p>
            <a:r>
              <a:rPr lang="zh-CN" altLang="en-US" dirty="0"/>
              <a:t>区别</a:t>
            </a:r>
            <a:r>
              <a:rPr lang="en-US" altLang="zh-CN" dirty="0"/>
              <a:t>	</a:t>
            </a:r>
            <a:endParaRPr lang="en-US" altLang="zh-CN" dirty="0"/>
          </a:p>
          <a:p>
            <a:pPr lvl="1"/>
            <a:r>
              <a:rPr lang="zh-CN" altLang="en-US" dirty="0"/>
              <a:t>条件分支指令，</a:t>
            </a:r>
            <a:r>
              <a:rPr lang="en-US" altLang="zh-CN" dirty="0"/>
              <a:t>arm</a:t>
            </a:r>
            <a:r>
              <a:rPr lang="zh-CN" altLang="en-US" dirty="0"/>
              <a:t>依赖于条件码，</a:t>
            </a:r>
            <a:r>
              <a:rPr lang="en-US" altLang="zh-CN" dirty="0" err="1"/>
              <a:t>mips</a:t>
            </a:r>
            <a:r>
              <a:rPr lang="zh-CN" altLang="en-US" dirty="0"/>
              <a:t>无状态标志寄存器</a:t>
            </a:r>
            <a:endParaRPr lang="en-US" altLang="zh-CN" dirty="0"/>
          </a:p>
          <a:p>
            <a:pPr lvl="1"/>
            <a:r>
              <a:rPr lang="en-US" altLang="zh-CN" dirty="0"/>
              <a:t>ARMv7</a:t>
            </a:r>
            <a:r>
              <a:rPr lang="zh-CN" altLang="en-US" dirty="0"/>
              <a:t>指令还有</a:t>
            </a:r>
            <a:r>
              <a:rPr lang="zh-CN" altLang="en-US" b="1" dirty="0"/>
              <a:t>条件执行指令，</a:t>
            </a:r>
            <a:r>
              <a:rPr lang="zh-CN" altLang="en-US" dirty="0"/>
              <a:t>不满足条件不执行</a:t>
            </a:r>
            <a:endParaRPr lang="en-US" altLang="zh-CN" dirty="0"/>
          </a:p>
          <a:p>
            <a:pPr lvl="1"/>
            <a:r>
              <a:rPr lang="en-US" altLang="zh-CN" dirty="0"/>
              <a:t>ARMv8</a:t>
            </a:r>
            <a:r>
              <a:rPr lang="zh-CN" altLang="en-US" dirty="0"/>
              <a:t>指令集规模更大，寻址方式更多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10" y="1362271"/>
            <a:ext cx="2380009" cy="110868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完全开放</a:t>
            </a:r>
            <a:r>
              <a:rPr lang="zh-CN" altLang="en-US" dirty="0"/>
              <a:t>的 </a:t>
            </a:r>
            <a:r>
              <a:rPr lang="en-US" altLang="zh-CN" dirty="0"/>
              <a:t>ISA</a:t>
            </a:r>
            <a:endParaRPr lang="zh-CN" altLang="en-US" dirty="0"/>
          </a:p>
          <a:p>
            <a:r>
              <a:rPr lang="zh-CN" altLang="en-US" b="1" dirty="0"/>
              <a:t>大道至简，简单就是美</a:t>
            </a:r>
            <a:endParaRPr lang="en-US" altLang="zh-CN" b="1" dirty="0"/>
          </a:p>
          <a:p>
            <a:pPr lvl="1"/>
            <a:r>
              <a:rPr lang="zh-CN" altLang="en-US" dirty="0"/>
              <a:t>包含一个最小的</a:t>
            </a:r>
            <a:r>
              <a:rPr lang="zh-CN" altLang="en-US" b="1" dirty="0"/>
              <a:t>核心冻结的</a:t>
            </a:r>
            <a:r>
              <a:rPr lang="en-US" altLang="zh-CN" b="1" dirty="0"/>
              <a:t>ISA </a:t>
            </a:r>
            <a:r>
              <a:rPr lang="zh-CN" altLang="en-US" dirty="0"/>
              <a:t>（可支撑</a:t>
            </a:r>
            <a:r>
              <a:rPr lang="en-US" altLang="zh-CN" dirty="0"/>
              <a:t>OS</a:t>
            </a:r>
            <a:r>
              <a:rPr lang="zh-CN" altLang="en-US" dirty="0"/>
              <a:t>，方便教学）</a:t>
            </a:r>
            <a:endParaRPr lang="en-US" altLang="zh-CN" dirty="0"/>
          </a:p>
          <a:p>
            <a:pPr lvl="1"/>
            <a:r>
              <a:rPr lang="zh-CN" altLang="en-US" dirty="0"/>
              <a:t>适合硬件实现，而不仅仅是适用于模拟或者二进制翻译</a:t>
            </a:r>
            <a:endParaRPr lang="en-US" altLang="zh-CN" dirty="0"/>
          </a:p>
          <a:p>
            <a:r>
              <a:rPr lang="zh-CN" altLang="en-US" b="1" dirty="0"/>
              <a:t>无病一生轻的后发优势</a:t>
            </a:r>
            <a:endParaRPr lang="en-US" altLang="zh-CN" b="1" dirty="0"/>
          </a:p>
          <a:p>
            <a:pPr lvl="1"/>
            <a:r>
              <a:rPr lang="zh-CN" altLang="en-US" sz="2100" dirty="0"/>
              <a:t>模块化的可扩展指令集</a:t>
            </a:r>
            <a:endParaRPr lang="en-US" altLang="zh-CN" sz="2100" dirty="0"/>
          </a:p>
          <a:p>
            <a:pPr lvl="1"/>
            <a:r>
              <a:rPr lang="zh-CN" altLang="en-US" sz="2100" dirty="0"/>
              <a:t>方便简化硬件实现，提升性能</a:t>
            </a:r>
            <a:endParaRPr lang="en-US" altLang="zh-CN" sz="2100" dirty="0"/>
          </a:p>
          <a:p>
            <a:pPr lvl="2"/>
            <a:r>
              <a:rPr lang="zh-CN" altLang="en-US" sz="2100" dirty="0"/>
              <a:t>更规整的指令编码、更简洁的运算指令、更简洁的访存模式：</a:t>
            </a:r>
            <a:r>
              <a:rPr lang="en-US" altLang="zh-CN" sz="2100" dirty="0"/>
              <a:t>Load/Store</a:t>
            </a:r>
            <a:r>
              <a:rPr lang="zh-CN" altLang="en-US" sz="2100" dirty="0"/>
              <a:t>架构</a:t>
            </a:r>
            <a:endParaRPr lang="en-US" altLang="zh-CN" sz="2100" dirty="0"/>
          </a:p>
          <a:p>
            <a:pPr lvl="2"/>
            <a:r>
              <a:rPr lang="zh-CN" altLang="en-US" sz="2100" dirty="0"/>
              <a:t>高效分支跳转指令（减少指令数目）、简洁的子程序调用</a:t>
            </a:r>
            <a:endParaRPr lang="en-US" altLang="zh-CN" sz="2100" dirty="0"/>
          </a:p>
          <a:p>
            <a:pPr lvl="2"/>
            <a:r>
              <a:rPr lang="zh-CN" altLang="en-US" sz="2100" dirty="0"/>
              <a:t>无条件码执行、无分支</a:t>
            </a:r>
            <a:r>
              <a:rPr lang="zh-CN" altLang="en-US" sz="2100"/>
              <a:t>延迟槽</a:t>
            </a:r>
            <a:endParaRPr lang="en-US" altLang="zh-CN" sz="2100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411" y="1380930"/>
            <a:ext cx="2360646" cy="236064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MIPS 32 &amp; RISC-V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823" y="864102"/>
            <a:ext cx="10515599" cy="563702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指令助记符及语法格式大同小异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分支预测，</a:t>
            </a:r>
            <a:r>
              <a:rPr lang="en-US" altLang="zh-CN" sz="2000" dirty="0"/>
              <a:t>MIPS</a:t>
            </a:r>
            <a:r>
              <a:rPr lang="zh-CN" altLang="en-US" sz="2000" dirty="0"/>
              <a:t>延迟槽</a:t>
            </a:r>
            <a:endParaRPr lang="en-US" altLang="zh-CN" sz="2000" dirty="0"/>
          </a:p>
          <a:p>
            <a:r>
              <a:rPr lang="en-US" altLang="zh-CN" sz="2000" dirty="0"/>
              <a:t>RISC-V</a:t>
            </a:r>
            <a:r>
              <a:rPr lang="zh-CN" altLang="en-US" sz="2000" dirty="0"/>
              <a:t>支持变长指令扩展</a:t>
            </a:r>
            <a:endParaRPr lang="en-US" altLang="zh-CN" sz="2000" dirty="0"/>
          </a:p>
          <a:p>
            <a:r>
              <a:rPr lang="en-US" altLang="zh-CN" sz="2000" dirty="0"/>
              <a:t>RISC-V </a:t>
            </a:r>
            <a:r>
              <a:rPr lang="zh-CN" altLang="en-US" sz="2000" dirty="0"/>
              <a:t>将源寄存器</a:t>
            </a:r>
            <a:r>
              <a:rPr lang="en-US" altLang="zh-CN" sz="2000" dirty="0"/>
              <a:t>rs1</a:t>
            </a:r>
            <a:r>
              <a:rPr lang="zh-CN" altLang="en-US" sz="2000" dirty="0"/>
              <a:t>，</a:t>
            </a:r>
            <a:r>
              <a:rPr lang="en-US" altLang="zh-CN" sz="2000" dirty="0"/>
              <a:t>rs2</a:t>
            </a:r>
            <a:r>
              <a:rPr lang="zh-CN" altLang="en-US" sz="2000" dirty="0"/>
              <a:t>和目标寄存器（</a:t>
            </a:r>
            <a:r>
              <a:rPr lang="en-US" altLang="zh-CN" sz="2000" dirty="0" err="1"/>
              <a:t>rd</a:t>
            </a:r>
            <a:r>
              <a:rPr lang="zh-CN" altLang="en-US" sz="2000" dirty="0"/>
              <a:t>）固定在同样位置，以简化指令译码</a:t>
            </a:r>
            <a:endParaRPr lang="en-US" altLang="zh-CN" sz="2000" dirty="0"/>
          </a:p>
          <a:p>
            <a:r>
              <a:rPr lang="zh-CN" altLang="en-US" sz="2000" dirty="0"/>
              <a:t>立即数分散在不同位置，但符号位固定在第</a:t>
            </a:r>
            <a:r>
              <a:rPr lang="en-US" altLang="zh-CN" sz="2000" dirty="0"/>
              <a:t>31</a:t>
            </a:r>
            <a:r>
              <a:rPr lang="zh-CN" altLang="en-US" sz="2000" dirty="0"/>
              <a:t>位，可加速符号扩展电路，与译码并行</a:t>
            </a:r>
            <a:endParaRPr lang="en-US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9379" y="3809413"/>
            <a:ext cx="8310947" cy="28378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01" y="1386909"/>
            <a:ext cx="3522788" cy="58520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课后习题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5.2</a:t>
            </a:r>
            <a:endParaRPr lang="en-US" altLang="zh-CN" dirty="0"/>
          </a:p>
          <a:p>
            <a:r>
              <a:rPr lang="en-US" altLang="zh-CN" dirty="0"/>
              <a:t>5.6  </a:t>
            </a:r>
            <a:endParaRPr lang="en-US" altLang="zh-CN" dirty="0"/>
          </a:p>
          <a:p>
            <a:r>
              <a:rPr lang="en-US" altLang="zh-CN" dirty="0"/>
              <a:t>5.7</a:t>
            </a:r>
            <a:endParaRPr lang="en-US" altLang="zh-CN" dirty="0"/>
          </a:p>
          <a:p>
            <a:r>
              <a:rPr lang="en-US" altLang="zh-CN" dirty="0"/>
              <a:t>5.8</a:t>
            </a:r>
            <a:endParaRPr lang="en-US" altLang="zh-CN" dirty="0"/>
          </a:p>
          <a:p>
            <a:r>
              <a:rPr lang="en-US" altLang="zh-CN" dirty="0"/>
              <a:t>5.9</a:t>
            </a:r>
            <a:endParaRPr lang="en-US" altLang="zh-CN" dirty="0"/>
          </a:p>
          <a:p>
            <a:r>
              <a:rPr lang="en-US" altLang="zh-CN" dirty="0"/>
              <a:t>5.12 </a:t>
            </a:r>
            <a:endParaRPr lang="en-US" altLang="zh-CN" dirty="0"/>
          </a:p>
          <a:p>
            <a:r>
              <a:rPr lang="en-US" altLang="zh-CN" dirty="0"/>
              <a:t>5.13 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5468" y="3686862"/>
            <a:ext cx="3286316" cy="2336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7857" y="0"/>
            <a:ext cx="12207714" cy="6868925"/>
          </a:xfrm>
          <a:prstGeom prst="rect">
            <a:avLst/>
          </a:prstGeom>
          <a:solidFill>
            <a:srgbClr val="18978B">
              <a:alpha val="5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0" y="690584"/>
            <a:ext cx="2842655" cy="6471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5" y="4805783"/>
            <a:ext cx="7139015" cy="1516250"/>
          </a:xfrm>
          <a:prstGeom prst="rect">
            <a:avLst/>
          </a:prstGeom>
        </p:spPr>
      </p:pic>
      <p:sp>
        <p:nvSpPr>
          <p:cNvPr id="6" name="标题 6"/>
          <p:cNvSpPr>
            <a:spLocks noGrp="1"/>
          </p:cNvSpPr>
          <p:nvPr>
            <p:ph type="ctrTitle"/>
          </p:nvPr>
        </p:nvSpPr>
        <p:spPr>
          <a:xfrm>
            <a:off x="1112627" y="2693379"/>
            <a:ext cx="4082539" cy="767764"/>
          </a:xfrm>
        </p:spPr>
        <p:txBody>
          <a:bodyPr>
            <a:noAutofit/>
          </a:bodyPr>
          <a:lstStyle/>
          <a:p>
            <a:r>
              <a:rPr lang="en-US" altLang="zh-CN" sz="5400" dirty="0">
                <a:solidFill>
                  <a:srgbClr val="6EFDF6"/>
                </a:solidFill>
                <a:latin typeface="Algerian" panose="04020705040A02060702" pitchFamily="82" charset="0"/>
              </a:rPr>
              <a:t>Thanks</a:t>
            </a:r>
            <a:endParaRPr lang="zh-CN" altLang="en-US" sz="5400" dirty="0">
              <a:solidFill>
                <a:srgbClr val="6EFDF6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4.xml><?xml version="1.0" encoding="utf-8"?>
<p:tagLst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  <p:tag name="commondata" val="eyJoZGlkIjoiNDA2Njk4ODAyYjVlNzIxYjMzMTJlNWYzOTJiYjQzND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自定义 1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6BE"/>
      </a:accent1>
      <a:accent2>
        <a:srgbClr val="ABA7A7"/>
      </a:accent2>
      <a:accent3>
        <a:srgbClr val="0066BE"/>
      </a:accent3>
      <a:accent4>
        <a:srgbClr val="ABA7A7"/>
      </a:accent4>
      <a:accent5>
        <a:srgbClr val="0237D8"/>
      </a:accent5>
      <a:accent6>
        <a:srgbClr val="ABA7A7"/>
      </a:accent6>
      <a:hlink>
        <a:srgbClr val="0066BE"/>
      </a:hlink>
      <a:folHlink>
        <a:srgbClr val="ABA7A7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57150">
          <a:solidFill>
            <a:srgbClr val="FF6600"/>
          </a:solidFill>
          <a:round/>
          <a:tailEnd type="triangle" w="med" len="med"/>
        </a:ln>
      </a:spPr>
      <a:bodyPr vert="horz" wrap="square" lIns="91440" tIns="45720" rIns="91440" bIns="45720" numCol="1" anchor="t" anchorCtr="0" compatLnSpc="1"/>
      <a:lstStyle>
        <a:defPPr>
          <a:defRPr sz="4000">
            <a:solidFill>
              <a:schemeClr val="bg2">
                <a:lumMod val="75000"/>
              </a:schemeClr>
            </a:solidFill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/>
      </a:spPr>
      <a:bodyPr rtlCol="0" anchor="ctr"/>
      <a:lstStyle>
        <a:defPPr algn="ctr">
          <a:defRPr i="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18755</Words>
  <Application>WPS 演示</Application>
  <PresentationFormat>宽屏</PresentationFormat>
  <Paragraphs>3098</Paragraphs>
  <Slides>95</Slides>
  <Notes>8</Notes>
  <HiddenSlides>8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95</vt:i4>
      </vt:variant>
    </vt:vector>
  </HeadingPairs>
  <TitlesOfParts>
    <vt:vector size="138" baseType="lpstr">
      <vt:lpstr>Arial</vt:lpstr>
      <vt:lpstr>宋体</vt:lpstr>
      <vt:lpstr>Wingdings</vt:lpstr>
      <vt:lpstr>微软雅黑</vt:lpstr>
      <vt:lpstr>Segoe UI</vt:lpstr>
      <vt:lpstr>MS UI Gothic</vt:lpstr>
      <vt:lpstr>黑体</vt:lpstr>
      <vt:lpstr>华文细黑</vt:lpstr>
      <vt:lpstr>义启小楷书</vt:lpstr>
      <vt:lpstr>Courier New</vt:lpstr>
      <vt:lpstr>Arial Narrow</vt:lpstr>
      <vt:lpstr>Courier New Bold</vt:lpstr>
      <vt:lpstr>Arial Unicode MS</vt:lpstr>
      <vt:lpstr>等线</vt:lpstr>
      <vt:lpstr>MS PGothic</vt:lpstr>
      <vt:lpstr>Times</vt:lpstr>
      <vt:lpstr>华文仿宋</vt:lpstr>
      <vt:lpstr>Times New Roman</vt:lpstr>
      <vt:lpstr>Calibri</vt:lpstr>
      <vt:lpstr>Courier New</vt:lpstr>
      <vt:lpstr>华文新魏</vt:lpstr>
      <vt:lpstr>Consolas</vt:lpstr>
      <vt:lpstr>华文楷体</vt:lpstr>
      <vt:lpstr>Verdana</vt:lpstr>
      <vt:lpstr>方正舒体</vt:lpstr>
      <vt:lpstr>Wingdings 2</vt:lpstr>
      <vt:lpstr>Garamond</vt:lpstr>
      <vt:lpstr>Symbol</vt:lpstr>
      <vt:lpstr>Calibri</vt:lpstr>
      <vt:lpstr>Segoe UI Black</vt:lpstr>
      <vt:lpstr>Algerian</vt:lpstr>
      <vt:lpstr>Office 主题​​</vt:lpstr>
      <vt:lpstr>1_nordridesign</vt:lpstr>
      <vt:lpstr>2_nordridesign</vt:lpstr>
      <vt:lpstr>自定义设计方案</vt:lpstr>
      <vt:lpstr>Office 主题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PowerPoint 演示文稿</vt:lpstr>
      <vt:lpstr>PowerPoint 演示文稿</vt:lpstr>
      <vt:lpstr>指令集体系结构 Instruction Set Architecture (ISA)</vt:lpstr>
      <vt:lpstr>硬件设计四原则</vt:lpstr>
      <vt:lpstr>MIPS指令概述</vt:lpstr>
      <vt:lpstr>汇编语言的变量---寄存器</vt:lpstr>
      <vt:lpstr>32个MIPS寄存器  (5位地址)</vt:lpstr>
      <vt:lpstr>IA-32的寄存器组织</vt:lpstr>
      <vt:lpstr>x86-64 Integer Registers</vt:lpstr>
      <vt:lpstr>历史机型中的寄存器数目</vt:lpstr>
      <vt:lpstr>MIPS加减指令</vt:lpstr>
      <vt:lpstr>MIPS加减指令</vt:lpstr>
      <vt:lpstr>MIPS访存指令 lw sw lb sb lh sh</vt:lpstr>
      <vt:lpstr>加立即数</vt:lpstr>
      <vt:lpstr>条件判断指令   beq reg1,reg2,label</vt:lpstr>
      <vt:lpstr>MIPS 条件判断指令</vt:lpstr>
      <vt:lpstr>If-else语句举例  X86机器级表示</vt:lpstr>
      <vt:lpstr>逻辑运算</vt:lpstr>
      <vt:lpstr>循环结构</vt:lpstr>
      <vt:lpstr>循环结构</vt:lpstr>
      <vt:lpstr>do-while语句举例</vt:lpstr>
      <vt:lpstr>比较置位指令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Intel 函数参数传递</vt:lpstr>
      <vt:lpstr>ABI（application binary interface）</vt:lpstr>
      <vt:lpstr>PowerPoint 演示文稿</vt:lpstr>
      <vt:lpstr>本章主要内容</vt:lpstr>
      <vt:lpstr>指令系统基本概念</vt:lpstr>
      <vt:lpstr>计算机指令系统层次</vt:lpstr>
      <vt:lpstr>指令系统基本概念</vt:lpstr>
      <vt:lpstr>本章主要内容</vt:lpstr>
      <vt:lpstr> 指令格式</vt:lpstr>
      <vt:lpstr>操作码(OP)与地址码(AC)</vt:lpstr>
      <vt:lpstr>指令字长度</vt:lpstr>
      <vt:lpstr>指令地址码</vt:lpstr>
      <vt:lpstr>扩展操作码</vt:lpstr>
      <vt:lpstr>扩展指令举例</vt:lpstr>
      <vt:lpstr>本章主要内容</vt:lpstr>
      <vt:lpstr>寻址方式</vt:lpstr>
      <vt:lpstr>顺序寻址</vt:lpstr>
      <vt:lpstr>跳跃寻址</vt:lpstr>
      <vt:lpstr>操作数的寻址方式</vt:lpstr>
      <vt:lpstr>立即寻址</vt:lpstr>
      <vt:lpstr>寄存器寻址(Register Addressing)</vt:lpstr>
      <vt:lpstr>直接寻址(Direct Addressing)</vt:lpstr>
      <vt:lpstr>间接寻址(Indirect Addressing)</vt:lpstr>
      <vt:lpstr>寄存器间接寻址 (Register Indirect Addressing)</vt:lpstr>
      <vt:lpstr>相对寻址 (Relative Addressing)</vt:lpstr>
      <vt:lpstr>基址/变址寻址</vt:lpstr>
      <vt:lpstr>堆栈寻址方式</vt:lpstr>
      <vt:lpstr>硬件堆栈</vt:lpstr>
      <vt:lpstr>内存堆栈</vt:lpstr>
      <vt:lpstr>不同寻址方式对比</vt:lpstr>
      <vt:lpstr>寻址方式举例</vt:lpstr>
      <vt:lpstr>本章主要内容</vt:lpstr>
      <vt:lpstr>指令分类方法</vt:lpstr>
      <vt:lpstr>x86指令分类</vt:lpstr>
      <vt:lpstr>MIPS指令分类</vt:lpstr>
      <vt:lpstr>本章主要内容</vt:lpstr>
      <vt:lpstr>指令格式设计</vt:lpstr>
      <vt:lpstr>指令格式设计举例</vt:lpstr>
      <vt:lpstr>指令格式设计举例</vt:lpstr>
      <vt:lpstr>指令格式设计举例</vt:lpstr>
      <vt:lpstr>2010研究生统考例题</vt:lpstr>
      <vt:lpstr>2010研究生统考例题</vt:lpstr>
      <vt:lpstr>2010研究生统考例题</vt:lpstr>
      <vt:lpstr>本章主要内容</vt:lpstr>
      <vt:lpstr>指令系统发展方向</vt:lpstr>
      <vt:lpstr>精减指令系统(RISC)</vt:lpstr>
      <vt:lpstr>本章主要内容</vt:lpstr>
      <vt:lpstr>PDP-11指令格式</vt:lpstr>
      <vt:lpstr>PDP-11指令集特点</vt:lpstr>
      <vt:lpstr>PDP-11寻址方式</vt:lpstr>
      <vt:lpstr>程序寄存器PC寻址</vt:lpstr>
      <vt:lpstr>MIPS 32指令格式（R型指令）</vt:lpstr>
      <vt:lpstr>MIPS指令格式 (R型指令)</vt:lpstr>
      <vt:lpstr>MIPS指令格式</vt:lpstr>
      <vt:lpstr>MIPS指令格式 (I、J型指令)</vt:lpstr>
      <vt:lpstr>MIPS寻址方式总结</vt:lpstr>
      <vt:lpstr>MARS</vt:lpstr>
      <vt:lpstr>X86指令格式</vt:lpstr>
      <vt:lpstr>X86指令格式   （最长15bytes）</vt:lpstr>
      <vt:lpstr>MIPS  X86  差异</vt:lpstr>
      <vt:lpstr>MIPS 32 &amp; ARMv8-32</vt:lpstr>
      <vt:lpstr>RISC-V</vt:lpstr>
      <vt:lpstr>MIPS 32 &amp; RISC-V</vt:lpstr>
      <vt:lpstr>课后习题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tanzhihu</dc:creator>
  <cp:lastModifiedBy>谭志虎</cp:lastModifiedBy>
  <cp:revision>1914</cp:revision>
  <cp:lastPrinted>2019-09-24T12:30:00Z</cp:lastPrinted>
  <dcterms:created xsi:type="dcterms:W3CDTF">2018-05-09T10:41:00Z</dcterms:created>
  <dcterms:modified xsi:type="dcterms:W3CDTF">2024-04-24T00:18:24Z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5F9F9D5C2B054073A37DD6249462356E_12</vt:lpwstr>
  </property>
</Properties>
</file>